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2"/>
  </p:notesMasterIdLst>
  <p:sldIdLst>
    <p:sldId id="256" r:id="rId2"/>
    <p:sldId id="290" r:id="rId3"/>
    <p:sldId id="260" r:id="rId4"/>
    <p:sldId id="259" r:id="rId5"/>
    <p:sldId id="306" r:id="rId6"/>
    <p:sldId id="291" r:id="rId7"/>
    <p:sldId id="261" r:id="rId8"/>
    <p:sldId id="262" r:id="rId9"/>
    <p:sldId id="292" r:id="rId10"/>
    <p:sldId id="301" r:id="rId11"/>
    <p:sldId id="312" r:id="rId12"/>
    <p:sldId id="265" r:id="rId13"/>
    <p:sldId id="309" r:id="rId14"/>
    <p:sldId id="302" r:id="rId15"/>
    <p:sldId id="304" r:id="rId16"/>
    <p:sldId id="305" r:id="rId17"/>
    <p:sldId id="308" r:id="rId18"/>
    <p:sldId id="321" r:id="rId19"/>
    <p:sldId id="313" r:id="rId20"/>
    <p:sldId id="269" r:id="rId21"/>
    <p:sldId id="310" r:id="rId22"/>
    <p:sldId id="266" r:id="rId23"/>
    <p:sldId id="319" r:id="rId24"/>
    <p:sldId id="267" r:id="rId25"/>
    <p:sldId id="316" r:id="rId26"/>
    <p:sldId id="279" r:id="rId27"/>
    <p:sldId id="320" r:id="rId28"/>
    <p:sldId id="294" r:id="rId29"/>
    <p:sldId id="282" r:id="rId30"/>
    <p:sldId id="317"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6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Style moyen 4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89" autoAdjust="0"/>
    <p:restoredTop sz="94660"/>
  </p:normalViewPr>
  <p:slideViewPr>
    <p:cSldViewPr snapToGrid="0">
      <p:cViewPr varScale="1">
        <p:scale>
          <a:sx n="86" d="100"/>
          <a:sy n="86" d="100"/>
        </p:scale>
        <p:origin x="46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F31898-9BEE-435D-BF60-BA9A9010BF89}" type="doc">
      <dgm:prSet loTypeId="urn:microsoft.com/office/officeart/2005/8/layout/vList3" loCatId="list" qsTypeId="urn:microsoft.com/office/officeart/2005/8/quickstyle/simple1" qsCatId="simple" csTypeId="urn:microsoft.com/office/officeart/2005/8/colors/accent1_2" csCatId="accent1" phldr="1"/>
      <dgm:spPr/>
    </dgm:pt>
    <dgm:pt modelId="{7D2E4FBB-7A78-405C-956B-758FE9C39E50}">
      <dgm:prSet phldrT="[Texte]"/>
      <dgm:spPr/>
      <dgm:t>
        <a:bodyPr/>
        <a:lstStyle/>
        <a:p>
          <a:r>
            <a:rPr lang="fr-FR" dirty="0"/>
            <a:t>Rappel de la problématique </a:t>
          </a:r>
        </a:p>
      </dgm:t>
    </dgm:pt>
    <dgm:pt modelId="{44F476E9-D8E8-475C-A769-459EA5FBCD0B}" type="parTrans" cxnId="{6EA78912-08D2-48D3-A200-7E8B3C22D87F}">
      <dgm:prSet/>
      <dgm:spPr/>
      <dgm:t>
        <a:bodyPr/>
        <a:lstStyle/>
        <a:p>
          <a:endParaRPr lang="fr-FR"/>
        </a:p>
      </dgm:t>
    </dgm:pt>
    <dgm:pt modelId="{CCA53076-2DE2-4D9F-A0C2-07E6344BA46F}" type="sibTrans" cxnId="{6EA78912-08D2-48D3-A200-7E8B3C22D87F}">
      <dgm:prSet/>
      <dgm:spPr/>
      <dgm:t>
        <a:bodyPr/>
        <a:lstStyle/>
        <a:p>
          <a:endParaRPr lang="fr-FR"/>
        </a:p>
      </dgm:t>
    </dgm:pt>
    <dgm:pt modelId="{1273D5C0-37BB-4696-B278-5B07F904C6C5}">
      <dgm:prSet phldrT="[Texte]"/>
      <dgm:spPr/>
      <dgm:t>
        <a:bodyPr/>
        <a:lstStyle/>
        <a:p>
          <a:r>
            <a:rPr lang="fr-FR" dirty="0"/>
            <a:t>Analyse exploratoire</a:t>
          </a:r>
        </a:p>
      </dgm:t>
    </dgm:pt>
    <dgm:pt modelId="{18EBB650-C443-462F-9112-984C194A919E}" type="parTrans" cxnId="{D9234357-5550-4A08-B516-097CB7BD86AE}">
      <dgm:prSet/>
      <dgm:spPr/>
      <dgm:t>
        <a:bodyPr/>
        <a:lstStyle/>
        <a:p>
          <a:endParaRPr lang="fr-FR"/>
        </a:p>
      </dgm:t>
    </dgm:pt>
    <dgm:pt modelId="{C0CB44FD-A796-4BB2-BA1C-380952FCCAF3}" type="sibTrans" cxnId="{D9234357-5550-4A08-B516-097CB7BD86AE}">
      <dgm:prSet/>
      <dgm:spPr/>
      <dgm:t>
        <a:bodyPr/>
        <a:lstStyle/>
        <a:p>
          <a:endParaRPr lang="fr-FR"/>
        </a:p>
      </dgm:t>
    </dgm:pt>
    <dgm:pt modelId="{D7A71C9A-4CD4-498F-A66C-29EBE4EC6485}">
      <dgm:prSet phldrT="[Texte]"/>
      <dgm:spPr/>
      <dgm:t>
        <a:bodyPr/>
        <a:lstStyle/>
        <a:p>
          <a:r>
            <a:rPr lang="fr-FR" dirty="0"/>
            <a:t>Classification des produits</a:t>
          </a:r>
        </a:p>
      </dgm:t>
    </dgm:pt>
    <dgm:pt modelId="{AFD5FC20-B6E6-4CA6-A69F-F3A44E5EC767}" type="parTrans" cxnId="{93A16767-67B2-4F46-81D1-A3451A457116}">
      <dgm:prSet/>
      <dgm:spPr/>
      <dgm:t>
        <a:bodyPr/>
        <a:lstStyle/>
        <a:p>
          <a:endParaRPr lang="fr-FR"/>
        </a:p>
      </dgm:t>
    </dgm:pt>
    <dgm:pt modelId="{35A8031E-34DB-4C38-BBF2-F5CE49FE56CE}" type="sibTrans" cxnId="{93A16767-67B2-4F46-81D1-A3451A457116}">
      <dgm:prSet/>
      <dgm:spPr/>
      <dgm:t>
        <a:bodyPr/>
        <a:lstStyle/>
        <a:p>
          <a:endParaRPr lang="fr-FR"/>
        </a:p>
      </dgm:t>
    </dgm:pt>
    <dgm:pt modelId="{C095A835-C90B-4931-9842-3AA873BB890D}">
      <dgm:prSet phldrT="[Texte]"/>
      <dgm:spPr/>
      <dgm:t>
        <a:bodyPr/>
        <a:lstStyle/>
        <a:p>
          <a:r>
            <a:rPr lang="fr-FR" dirty="0"/>
            <a:t>Synthèse et conclusions</a:t>
          </a:r>
        </a:p>
      </dgm:t>
    </dgm:pt>
    <dgm:pt modelId="{30CFDFD6-B51F-436D-B6F0-1754658DC670}" type="parTrans" cxnId="{AE0A6C33-6C14-4BA9-BDE5-7FC75C502EA1}">
      <dgm:prSet/>
      <dgm:spPr/>
      <dgm:t>
        <a:bodyPr/>
        <a:lstStyle/>
        <a:p>
          <a:endParaRPr lang="fr-FR"/>
        </a:p>
      </dgm:t>
    </dgm:pt>
    <dgm:pt modelId="{D979E85E-BD52-4D35-8334-5F78C5EA90C9}" type="sibTrans" cxnId="{AE0A6C33-6C14-4BA9-BDE5-7FC75C502EA1}">
      <dgm:prSet/>
      <dgm:spPr/>
      <dgm:t>
        <a:bodyPr/>
        <a:lstStyle/>
        <a:p>
          <a:endParaRPr lang="fr-FR"/>
        </a:p>
      </dgm:t>
    </dgm:pt>
    <dgm:pt modelId="{815E96AB-2796-4587-8EE7-05044A866F4A}" type="pres">
      <dgm:prSet presAssocID="{EDF31898-9BEE-435D-BF60-BA9A9010BF89}" presName="linearFlow" presStyleCnt="0">
        <dgm:presLayoutVars>
          <dgm:dir/>
          <dgm:resizeHandles val="exact"/>
        </dgm:presLayoutVars>
      </dgm:prSet>
      <dgm:spPr/>
    </dgm:pt>
    <dgm:pt modelId="{00F50782-659A-4449-8ABC-129A46C8212B}" type="pres">
      <dgm:prSet presAssocID="{7D2E4FBB-7A78-405C-956B-758FE9C39E50}" presName="composite" presStyleCnt="0"/>
      <dgm:spPr/>
    </dgm:pt>
    <dgm:pt modelId="{E933E1B1-9AC2-4B60-84A3-B885D9E228BC}" type="pres">
      <dgm:prSet presAssocID="{7D2E4FBB-7A78-405C-956B-758FE9C39E50}" presName="imgShp" presStyleLbl="fgImgPlace1" presStyleIdx="0" presStyleCnt="4"/>
      <dgm:spPr/>
    </dgm:pt>
    <dgm:pt modelId="{6F6D12E9-DC85-41B8-8429-05A66142BED7}" type="pres">
      <dgm:prSet presAssocID="{7D2E4FBB-7A78-405C-956B-758FE9C39E50}" presName="txShp" presStyleLbl="node1" presStyleIdx="0" presStyleCnt="4">
        <dgm:presLayoutVars>
          <dgm:bulletEnabled val="1"/>
        </dgm:presLayoutVars>
      </dgm:prSet>
      <dgm:spPr/>
    </dgm:pt>
    <dgm:pt modelId="{5F3AB587-66CC-41DD-AE0B-4B57C8C2022B}" type="pres">
      <dgm:prSet presAssocID="{CCA53076-2DE2-4D9F-A0C2-07E6344BA46F}" presName="spacing" presStyleCnt="0"/>
      <dgm:spPr/>
    </dgm:pt>
    <dgm:pt modelId="{C1FB5466-B220-4B79-BF65-59120F2668AB}" type="pres">
      <dgm:prSet presAssocID="{1273D5C0-37BB-4696-B278-5B07F904C6C5}" presName="composite" presStyleCnt="0"/>
      <dgm:spPr/>
    </dgm:pt>
    <dgm:pt modelId="{523F5047-2485-442E-89A0-B98E41ED78C0}" type="pres">
      <dgm:prSet presAssocID="{1273D5C0-37BB-4696-B278-5B07F904C6C5}" presName="imgShp" presStyleLbl="fgImgPlace1" presStyleIdx="1" presStyleCnt="4"/>
      <dgm:spPr/>
    </dgm:pt>
    <dgm:pt modelId="{FF53849A-4521-474E-9086-8A074F9B4FFA}" type="pres">
      <dgm:prSet presAssocID="{1273D5C0-37BB-4696-B278-5B07F904C6C5}" presName="txShp" presStyleLbl="node1" presStyleIdx="1" presStyleCnt="4">
        <dgm:presLayoutVars>
          <dgm:bulletEnabled val="1"/>
        </dgm:presLayoutVars>
      </dgm:prSet>
      <dgm:spPr/>
    </dgm:pt>
    <dgm:pt modelId="{51048366-F754-4478-BC99-B787E99F4D68}" type="pres">
      <dgm:prSet presAssocID="{C0CB44FD-A796-4BB2-BA1C-380952FCCAF3}" presName="spacing" presStyleCnt="0"/>
      <dgm:spPr/>
    </dgm:pt>
    <dgm:pt modelId="{1BC9B2F3-04FB-4C6E-B5AD-3E6E87AE609F}" type="pres">
      <dgm:prSet presAssocID="{D7A71C9A-4CD4-498F-A66C-29EBE4EC6485}" presName="composite" presStyleCnt="0"/>
      <dgm:spPr/>
    </dgm:pt>
    <dgm:pt modelId="{E12D9839-30B4-426C-9063-05A9741E8EB4}" type="pres">
      <dgm:prSet presAssocID="{D7A71C9A-4CD4-498F-A66C-29EBE4EC6485}" presName="imgShp" presStyleLbl="fgImgPlace1" presStyleIdx="2" presStyleCnt="4"/>
      <dgm:spPr/>
    </dgm:pt>
    <dgm:pt modelId="{FE17006C-8BCC-4182-9110-B561FC5641BB}" type="pres">
      <dgm:prSet presAssocID="{D7A71C9A-4CD4-498F-A66C-29EBE4EC6485}" presName="txShp" presStyleLbl="node1" presStyleIdx="2" presStyleCnt="4">
        <dgm:presLayoutVars>
          <dgm:bulletEnabled val="1"/>
        </dgm:presLayoutVars>
      </dgm:prSet>
      <dgm:spPr/>
    </dgm:pt>
    <dgm:pt modelId="{1EAC63C4-1814-41C6-ADCA-7AFDA06A84A0}" type="pres">
      <dgm:prSet presAssocID="{35A8031E-34DB-4C38-BBF2-F5CE49FE56CE}" presName="spacing" presStyleCnt="0"/>
      <dgm:spPr/>
    </dgm:pt>
    <dgm:pt modelId="{7BAB169C-DFF7-4C63-8AC9-A12341D393CE}" type="pres">
      <dgm:prSet presAssocID="{C095A835-C90B-4931-9842-3AA873BB890D}" presName="composite" presStyleCnt="0"/>
      <dgm:spPr/>
    </dgm:pt>
    <dgm:pt modelId="{908ADCF1-BC88-4CCA-8ADC-C1ECE15A3155}" type="pres">
      <dgm:prSet presAssocID="{C095A835-C90B-4931-9842-3AA873BB890D}" presName="imgShp" presStyleLbl="fgImgPlace1" presStyleIdx="3" presStyleCnt="4"/>
      <dgm:spPr/>
    </dgm:pt>
    <dgm:pt modelId="{938D6E67-D26D-41A4-8399-A074DCAADE84}" type="pres">
      <dgm:prSet presAssocID="{C095A835-C90B-4931-9842-3AA873BB890D}" presName="txShp" presStyleLbl="node1" presStyleIdx="3" presStyleCnt="4">
        <dgm:presLayoutVars>
          <dgm:bulletEnabled val="1"/>
        </dgm:presLayoutVars>
      </dgm:prSet>
      <dgm:spPr/>
    </dgm:pt>
  </dgm:ptLst>
  <dgm:cxnLst>
    <dgm:cxn modelId="{6EA78912-08D2-48D3-A200-7E8B3C22D87F}" srcId="{EDF31898-9BEE-435D-BF60-BA9A9010BF89}" destId="{7D2E4FBB-7A78-405C-956B-758FE9C39E50}" srcOrd="0" destOrd="0" parTransId="{44F476E9-D8E8-475C-A769-459EA5FBCD0B}" sibTransId="{CCA53076-2DE2-4D9F-A0C2-07E6344BA46F}"/>
    <dgm:cxn modelId="{AE0A6C33-6C14-4BA9-BDE5-7FC75C502EA1}" srcId="{EDF31898-9BEE-435D-BF60-BA9A9010BF89}" destId="{C095A835-C90B-4931-9842-3AA873BB890D}" srcOrd="3" destOrd="0" parTransId="{30CFDFD6-B51F-436D-B6F0-1754658DC670}" sibTransId="{D979E85E-BD52-4D35-8334-5F78C5EA90C9}"/>
    <dgm:cxn modelId="{93A16767-67B2-4F46-81D1-A3451A457116}" srcId="{EDF31898-9BEE-435D-BF60-BA9A9010BF89}" destId="{D7A71C9A-4CD4-498F-A66C-29EBE4EC6485}" srcOrd="2" destOrd="0" parTransId="{AFD5FC20-B6E6-4CA6-A69F-F3A44E5EC767}" sibTransId="{35A8031E-34DB-4C38-BBF2-F5CE49FE56CE}"/>
    <dgm:cxn modelId="{48779250-E6F0-4506-AE39-039334402C84}" type="presOf" srcId="{C095A835-C90B-4931-9842-3AA873BB890D}" destId="{938D6E67-D26D-41A4-8399-A074DCAADE84}" srcOrd="0" destOrd="0" presId="urn:microsoft.com/office/officeart/2005/8/layout/vList3"/>
    <dgm:cxn modelId="{CCA50372-385C-466C-A8D4-5C13BF740904}" type="presOf" srcId="{EDF31898-9BEE-435D-BF60-BA9A9010BF89}" destId="{815E96AB-2796-4587-8EE7-05044A866F4A}" srcOrd="0" destOrd="0" presId="urn:microsoft.com/office/officeart/2005/8/layout/vList3"/>
    <dgm:cxn modelId="{5F882C74-BEB9-40A9-9892-6C02AB2A7698}" type="presOf" srcId="{D7A71C9A-4CD4-498F-A66C-29EBE4EC6485}" destId="{FE17006C-8BCC-4182-9110-B561FC5641BB}" srcOrd="0" destOrd="0" presId="urn:microsoft.com/office/officeart/2005/8/layout/vList3"/>
    <dgm:cxn modelId="{D9234357-5550-4A08-B516-097CB7BD86AE}" srcId="{EDF31898-9BEE-435D-BF60-BA9A9010BF89}" destId="{1273D5C0-37BB-4696-B278-5B07F904C6C5}" srcOrd="1" destOrd="0" parTransId="{18EBB650-C443-462F-9112-984C194A919E}" sibTransId="{C0CB44FD-A796-4BB2-BA1C-380952FCCAF3}"/>
    <dgm:cxn modelId="{C21227CB-3EA7-451A-BDAD-0E53FE8DBB36}" type="presOf" srcId="{7D2E4FBB-7A78-405C-956B-758FE9C39E50}" destId="{6F6D12E9-DC85-41B8-8429-05A66142BED7}" srcOrd="0" destOrd="0" presId="urn:microsoft.com/office/officeart/2005/8/layout/vList3"/>
    <dgm:cxn modelId="{442747FA-4052-4D9D-A152-809D8DF32D2D}" type="presOf" srcId="{1273D5C0-37BB-4696-B278-5B07F904C6C5}" destId="{FF53849A-4521-474E-9086-8A074F9B4FFA}" srcOrd="0" destOrd="0" presId="urn:microsoft.com/office/officeart/2005/8/layout/vList3"/>
    <dgm:cxn modelId="{85B8D1AB-ADD5-4A37-95CE-8967C1B8BBFE}" type="presParOf" srcId="{815E96AB-2796-4587-8EE7-05044A866F4A}" destId="{00F50782-659A-4449-8ABC-129A46C8212B}" srcOrd="0" destOrd="0" presId="urn:microsoft.com/office/officeart/2005/8/layout/vList3"/>
    <dgm:cxn modelId="{B981C180-8F7F-4893-BA8E-6C535C4B90EB}" type="presParOf" srcId="{00F50782-659A-4449-8ABC-129A46C8212B}" destId="{E933E1B1-9AC2-4B60-84A3-B885D9E228BC}" srcOrd="0" destOrd="0" presId="urn:microsoft.com/office/officeart/2005/8/layout/vList3"/>
    <dgm:cxn modelId="{6BC84E20-9287-4317-9F56-5B8C7F6C9C6A}" type="presParOf" srcId="{00F50782-659A-4449-8ABC-129A46C8212B}" destId="{6F6D12E9-DC85-41B8-8429-05A66142BED7}" srcOrd="1" destOrd="0" presId="urn:microsoft.com/office/officeart/2005/8/layout/vList3"/>
    <dgm:cxn modelId="{7F71F288-1AF1-4774-A16A-47B802CDC599}" type="presParOf" srcId="{815E96AB-2796-4587-8EE7-05044A866F4A}" destId="{5F3AB587-66CC-41DD-AE0B-4B57C8C2022B}" srcOrd="1" destOrd="0" presId="urn:microsoft.com/office/officeart/2005/8/layout/vList3"/>
    <dgm:cxn modelId="{195C6969-F7AD-4626-B956-1BEEE199DF96}" type="presParOf" srcId="{815E96AB-2796-4587-8EE7-05044A866F4A}" destId="{C1FB5466-B220-4B79-BF65-59120F2668AB}" srcOrd="2" destOrd="0" presId="urn:microsoft.com/office/officeart/2005/8/layout/vList3"/>
    <dgm:cxn modelId="{57058A63-FEF7-413B-8B84-2FF9D9CE881D}" type="presParOf" srcId="{C1FB5466-B220-4B79-BF65-59120F2668AB}" destId="{523F5047-2485-442E-89A0-B98E41ED78C0}" srcOrd="0" destOrd="0" presId="urn:microsoft.com/office/officeart/2005/8/layout/vList3"/>
    <dgm:cxn modelId="{53F4BD8E-1095-466C-A8AF-BC94D8B3F0BE}" type="presParOf" srcId="{C1FB5466-B220-4B79-BF65-59120F2668AB}" destId="{FF53849A-4521-474E-9086-8A074F9B4FFA}" srcOrd="1" destOrd="0" presId="urn:microsoft.com/office/officeart/2005/8/layout/vList3"/>
    <dgm:cxn modelId="{C788FED4-7076-4344-ADE2-13F2FAB9C075}" type="presParOf" srcId="{815E96AB-2796-4587-8EE7-05044A866F4A}" destId="{51048366-F754-4478-BC99-B787E99F4D68}" srcOrd="3" destOrd="0" presId="urn:microsoft.com/office/officeart/2005/8/layout/vList3"/>
    <dgm:cxn modelId="{927CEF95-3DF1-40E3-A606-4318A932F414}" type="presParOf" srcId="{815E96AB-2796-4587-8EE7-05044A866F4A}" destId="{1BC9B2F3-04FB-4C6E-B5AD-3E6E87AE609F}" srcOrd="4" destOrd="0" presId="urn:microsoft.com/office/officeart/2005/8/layout/vList3"/>
    <dgm:cxn modelId="{B039A4D3-4980-4303-810E-DD7ED0B528EB}" type="presParOf" srcId="{1BC9B2F3-04FB-4C6E-B5AD-3E6E87AE609F}" destId="{E12D9839-30B4-426C-9063-05A9741E8EB4}" srcOrd="0" destOrd="0" presId="urn:microsoft.com/office/officeart/2005/8/layout/vList3"/>
    <dgm:cxn modelId="{2476EF8C-08EF-44A6-ACE5-72054B80F93B}" type="presParOf" srcId="{1BC9B2F3-04FB-4C6E-B5AD-3E6E87AE609F}" destId="{FE17006C-8BCC-4182-9110-B561FC5641BB}" srcOrd="1" destOrd="0" presId="urn:microsoft.com/office/officeart/2005/8/layout/vList3"/>
    <dgm:cxn modelId="{50B58622-83C2-4603-81B9-7785912262F6}" type="presParOf" srcId="{815E96AB-2796-4587-8EE7-05044A866F4A}" destId="{1EAC63C4-1814-41C6-ADCA-7AFDA06A84A0}" srcOrd="5" destOrd="0" presId="urn:microsoft.com/office/officeart/2005/8/layout/vList3"/>
    <dgm:cxn modelId="{484FCA13-E5DA-47AD-A177-77071E8515B1}" type="presParOf" srcId="{815E96AB-2796-4587-8EE7-05044A866F4A}" destId="{7BAB169C-DFF7-4C63-8AC9-A12341D393CE}" srcOrd="6" destOrd="0" presId="urn:microsoft.com/office/officeart/2005/8/layout/vList3"/>
    <dgm:cxn modelId="{CA45D12B-E3DD-4690-8B1B-007C94C045B0}" type="presParOf" srcId="{7BAB169C-DFF7-4C63-8AC9-A12341D393CE}" destId="{908ADCF1-BC88-4CCA-8ADC-C1ECE15A3155}" srcOrd="0" destOrd="0" presId="urn:microsoft.com/office/officeart/2005/8/layout/vList3"/>
    <dgm:cxn modelId="{F88C6F40-D9B6-4DE9-9994-C5B6B62F2A7E}" type="presParOf" srcId="{7BAB169C-DFF7-4C63-8AC9-A12341D393CE}" destId="{938D6E67-D26D-41A4-8399-A074DCAADE84}"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C2BFB5-1054-4F80-A712-A50993529E78}" type="doc">
      <dgm:prSet loTypeId="urn:microsoft.com/office/officeart/2005/8/layout/process1" loCatId="process" qsTypeId="urn:microsoft.com/office/officeart/2005/8/quickstyle/simple5" qsCatId="simple" csTypeId="urn:microsoft.com/office/officeart/2005/8/colors/accent0_1" csCatId="mainScheme" phldr="1"/>
      <dgm:spPr/>
    </dgm:pt>
    <dgm:pt modelId="{115EB6AF-B2ED-48A3-9575-6B1CCBBCC876}">
      <dgm:prSet phldrT="[Texte]" custT="1"/>
      <dgm:spPr/>
      <dgm:t>
        <a:bodyPr/>
        <a:lstStyle/>
        <a:p>
          <a:r>
            <a:rPr lang="fr-FR" sz="2000" dirty="0"/>
            <a:t>Classification selon la description textuelle</a:t>
          </a:r>
        </a:p>
      </dgm:t>
    </dgm:pt>
    <dgm:pt modelId="{85150F46-7FDA-4680-9CD0-CE143D514C47}" type="parTrans" cxnId="{F0387AFE-3768-4476-B6D7-064C7ACCB877}">
      <dgm:prSet/>
      <dgm:spPr/>
      <dgm:t>
        <a:bodyPr/>
        <a:lstStyle/>
        <a:p>
          <a:endParaRPr lang="fr-FR" sz="1400"/>
        </a:p>
      </dgm:t>
    </dgm:pt>
    <dgm:pt modelId="{5757EDFF-AB40-4110-A785-3514C81DD222}" type="sibTrans" cxnId="{F0387AFE-3768-4476-B6D7-064C7ACCB877}">
      <dgm:prSet custT="1"/>
      <dgm:spPr/>
      <dgm:t>
        <a:bodyPr/>
        <a:lstStyle/>
        <a:p>
          <a:endParaRPr lang="fr-FR" sz="1400"/>
        </a:p>
      </dgm:t>
    </dgm:pt>
    <dgm:pt modelId="{4779565D-C699-4EE1-9E22-567C79A01EAC}">
      <dgm:prSet phldrT="[Texte]" custT="1"/>
      <dgm:spPr/>
      <dgm:t>
        <a:bodyPr/>
        <a:lstStyle/>
        <a:p>
          <a:r>
            <a:rPr lang="fr-FR" sz="2000" dirty="0"/>
            <a:t>  Classification selon l’image du produit</a:t>
          </a:r>
        </a:p>
      </dgm:t>
    </dgm:pt>
    <dgm:pt modelId="{736DA5AB-671B-4C16-82E8-76C8959A68AC}" type="parTrans" cxnId="{1640C92E-5BAE-4A3A-976A-CEE1FBF500D1}">
      <dgm:prSet/>
      <dgm:spPr/>
      <dgm:t>
        <a:bodyPr/>
        <a:lstStyle/>
        <a:p>
          <a:endParaRPr lang="fr-FR" sz="1400"/>
        </a:p>
      </dgm:t>
    </dgm:pt>
    <dgm:pt modelId="{F1DEF1A0-0BB2-4F0E-AE8C-C9FC38FBFF6E}" type="sibTrans" cxnId="{1640C92E-5BAE-4A3A-976A-CEE1FBF500D1}">
      <dgm:prSet custT="1"/>
      <dgm:spPr/>
      <dgm:t>
        <a:bodyPr/>
        <a:lstStyle/>
        <a:p>
          <a:endParaRPr lang="fr-FR" sz="1400"/>
        </a:p>
      </dgm:t>
    </dgm:pt>
    <dgm:pt modelId="{4EEC3949-B634-466A-B1C6-19C4C0BA20D9}">
      <dgm:prSet phldrT="[Texte]" custT="1"/>
      <dgm:spPr/>
      <dgm:t>
        <a:bodyPr/>
        <a:lstStyle/>
        <a:p>
          <a:r>
            <a:rPr lang="fr-FR" sz="2000" dirty="0"/>
            <a:t>Combinaison des classifications basées texte et image</a:t>
          </a:r>
        </a:p>
      </dgm:t>
    </dgm:pt>
    <dgm:pt modelId="{E4527E73-D187-437F-BF3A-3E9911378A13}" type="parTrans" cxnId="{07837930-6FC8-4C07-8B3A-D1D2994B3059}">
      <dgm:prSet/>
      <dgm:spPr/>
      <dgm:t>
        <a:bodyPr/>
        <a:lstStyle/>
        <a:p>
          <a:endParaRPr lang="fr-FR" sz="1400"/>
        </a:p>
      </dgm:t>
    </dgm:pt>
    <dgm:pt modelId="{E6455352-E33E-4A47-A6E5-9F59778F9F02}" type="sibTrans" cxnId="{07837930-6FC8-4C07-8B3A-D1D2994B3059}">
      <dgm:prSet/>
      <dgm:spPr/>
      <dgm:t>
        <a:bodyPr/>
        <a:lstStyle/>
        <a:p>
          <a:endParaRPr lang="fr-FR" sz="1400"/>
        </a:p>
      </dgm:t>
    </dgm:pt>
    <dgm:pt modelId="{BC9D9F4C-CD6A-4098-9A01-662BCEA65761}" type="pres">
      <dgm:prSet presAssocID="{CAC2BFB5-1054-4F80-A712-A50993529E78}" presName="Name0" presStyleCnt="0">
        <dgm:presLayoutVars>
          <dgm:dir/>
          <dgm:resizeHandles val="exact"/>
        </dgm:presLayoutVars>
      </dgm:prSet>
      <dgm:spPr/>
    </dgm:pt>
    <dgm:pt modelId="{2AC0AC39-9D3F-4886-8842-F43B5BEE6528}" type="pres">
      <dgm:prSet presAssocID="{115EB6AF-B2ED-48A3-9575-6B1CCBBCC876}" presName="node" presStyleLbl="node1" presStyleIdx="0" presStyleCnt="3">
        <dgm:presLayoutVars>
          <dgm:bulletEnabled val="1"/>
        </dgm:presLayoutVars>
      </dgm:prSet>
      <dgm:spPr/>
    </dgm:pt>
    <dgm:pt modelId="{77D54435-62F0-43FA-8C98-E3EE2EE77BE2}" type="pres">
      <dgm:prSet presAssocID="{5757EDFF-AB40-4110-A785-3514C81DD222}" presName="sibTrans" presStyleLbl="sibTrans2D1" presStyleIdx="0" presStyleCnt="2"/>
      <dgm:spPr/>
    </dgm:pt>
    <dgm:pt modelId="{8B3D0A2A-647C-4A59-96CB-F6F67F3B55D1}" type="pres">
      <dgm:prSet presAssocID="{5757EDFF-AB40-4110-A785-3514C81DD222}" presName="connectorText" presStyleLbl="sibTrans2D1" presStyleIdx="0" presStyleCnt="2"/>
      <dgm:spPr/>
    </dgm:pt>
    <dgm:pt modelId="{94E7B775-E1A2-4F33-BD61-054DF3747CFD}" type="pres">
      <dgm:prSet presAssocID="{4779565D-C699-4EE1-9E22-567C79A01EAC}" presName="node" presStyleLbl="node1" presStyleIdx="1" presStyleCnt="3">
        <dgm:presLayoutVars>
          <dgm:bulletEnabled val="1"/>
        </dgm:presLayoutVars>
      </dgm:prSet>
      <dgm:spPr/>
    </dgm:pt>
    <dgm:pt modelId="{9AC210E2-6704-44C5-8815-C5A8F53596FC}" type="pres">
      <dgm:prSet presAssocID="{F1DEF1A0-0BB2-4F0E-AE8C-C9FC38FBFF6E}" presName="sibTrans" presStyleLbl="sibTrans2D1" presStyleIdx="1" presStyleCnt="2"/>
      <dgm:spPr/>
    </dgm:pt>
    <dgm:pt modelId="{2E3E28B4-0F1D-4CE0-BA60-8E8E09F66586}" type="pres">
      <dgm:prSet presAssocID="{F1DEF1A0-0BB2-4F0E-AE8C-C9FC38FBFF6E}" presName="connectorText" presStyleLbl="sibTrans2D1" presStyleIdx="1" presStyleCnt="2"/>
      <dgm:spPr/>
    </dgm:pt>
    <dgm:pt modelId="{D802A505-1CFE-435C-8AB5-656E08719E25}" type="pres">
      <dgm:prSet presAssocID="{4EEC3949-B634-466A-B1C6-19C4C0BA20D9}" presName="node" presStyleLbl="node1" presStyleIdx="2" presStyleCnt="3">
        <dgm:presLayoutVars>
          <dgm:bulletEnabled val="1"/>
        </dgm:presLayoutVars>
      </dgm:prSet>
      <dgm:spPr/>
    </dgm:pt>
  </dgm:ptLst>
  <dgm:cxnLst>
    <dgm:cxn modelId="{5E98E016-DBB7-445D-9CA0-6FF188221E9C}" type="presOf" srcId="{4779565D-C699-4EE1-9E22-567C79A01EAC}" destId="{94E7B775-E1A2-4F33-BD61-054DF3747CFD}" srcOrd="0" destOrd="0" presId="urn:microsoft.com/office/officeart/2005/8/layout/process1"/>
    <dgm:cxn modelId="{1640C92E-5BAE-4A3A-976A-CEE1FBF500D1}" srcId="{CAC2BFB5-1054-4F80-A712-A50993529E78}" destId="{4779565D-C699-4EE1-9E22-567C79A01EAC}" srcOrd="1" destOrd="0" parTransId="{736DA5AB-671B-4C16-82E8-76C8959A68AC}" sibTransId="{F1DEF1A0-0BB2-4F0E-AE8C-C9FC38FBFF6E}"/>
    <dgm:cxn modelId="{07837930-6FC8-4C07-8B3A-D1D2994B3059}" srcId="{CAC2BFB5-1054-4F80-A712-A50993529E78}" destId="{4EEC3949-B634-466A-B1C6-19C4C0BA20D9}" srcOrd="2" destOrd="0" parTransId="{E4527E73-D187-437F-BF3A-3E9911378A13}" sibTransId="{E6455352-E33E-4A47-A6E5-9F59778F9F02}"/>
    <dgm:cxn modelId="{9742A867-46DE-4CBE-8301-9DBFCECEC717}" type="presOf" srcId="{5757EDFF-AB40-4110-A785-3514C81DD222}" destId="{8B3D0A2A-647C-4A59-96CB-F6F67F3B55D1}" srcOrd="1" destOrd="0" presId="urn:microsoft.com/office/officeart/2005/8/layout/process1"/>
    <dgm:cxn modelId="{3CF43A72-AFD7-4777-85AA-79C9BAC48A9F}" type="presOf" srcId="{5757EDFF-AB40-4110-A785-3514C81DD222}" destId="{77D54435-62F0-43FA-8C98-E3EE2EE77BE2}" srcOrd="0" destOrd="0" presId="urn:microsoft.com/office/officeart/2005/8/layout/process1"/>
    <dgm:cxn modelId="{62E3795A-7A0A-4F00-9EBD-387A8051756D}" type="presOf" srcId="{F1DEF1A0-0BB2-4F0E-AE8C-C9FC38FBFF6E}" destId="{2E3E28B4-0F1D-4CE0-BA60-8E8E09F66586}" srcOrd="1" destOrd="0" presId="urn:microsoft.com/office/officeart/2005/8/layout/process1"/>
    <dgm:cxn modelId="{499BBAA5-D0AA-43D1-BAA6-B8DCB92C6696}" type="presOf" srcId="{F1DEF1A0-0BB2-4F0E-AE8C-C9FC38FBFF6E}" destId="{9AC210E2-6704-44C5-8815-C5A8F53596FC}" srcOrd="0" destOrd="0" presId="urn:microsoft.com/office/officeart/2005/8/layout/process1"/>
    <dgm:cxn modelId="{ABABB4B6-66DA-4808-9199-F37BE26E5A68}" type="presOf" srcId="{CAC2BFB5-1054-4F80-A712-A50993529E78}" destId="{BC9D9F4C-CD6A-4098-9A01-662BCEA65761}" srcOrd="0" destOrd="0" presId="urn:microsoft.com/office/officeart/2005/8/layout/process1"/>
    <dgm:cxn modelId="{9D08E0F2-FBD9-4A52-89B4-CE0410E20729}" type="presOf" srcId="{115EB6AF-B2ED-48A3-9575-6B1CCBBCC876}" destId="{2AC0AC39-9D3F-4886-8842-F43B5BEE6528}" srcOrd="0" destOrd="0" presId="urn:microsoft.com/office/officeart/2005/8/layout/process1"/>
    <dgm:cxn modelId="{CEABD9F8-7698-495E-AF8F-221EF158D250}" type="presOf" srcId="{4EEC3949-B634-466A-B1C6-19C4C0BA20D9}" destId="{D802A505-1CFE-435C-8AB5-656E08719E25}" srcOrd="0" destOrd="0" presId="urn:microsoft.com/office/officeart/2005/8/layout/process1"/>
    <dgm:cxn modelId="{F0387AFE-3768-4476-B6D7-064C7ACCB877}" srcId="{CAC2BFB5-1054-4F80-A712-A50993529E78}" destId="{115EB6AF-B2ED-48A3-9575-6B1CCBBCC876}" srcOrd="0" destOrd="0" parTransId="{85150F46-7FDA-4680-9CD0-CE143D514C47}" sibTransId="{5757EDFF-AB40-4110-A785-3514C81DD222}"/>
    <dgm:cxn modelId="{CAC39504-14A9-4D65-A16A-7020F4A8DFBD}" type="presParOf" srcId="{BC9D9F4C-CD6A-4098-9A01-662BCEA65761}" destId="{2AC0AC39-9D3F-4886-8842-F43B5BEE6528}" srcOrd="0" destOrd="0" presId="urn:microsoft.com/office/officeart/2005/8/layout/process1"/>
    <dgm:cxn modelId="{F46B99D8-472B-4D8E-A4DA-BF675D6368DE}" type="presParOf" srcId="{BC9D9F4C-CD6A-4098-9A01-662BCEA65761}" destId="{77D54435-62F0-43FA-8C98-E3EE2EE77BE2}" srcOrd="1" destOrd="0" presId="urn:microsoft.com/office/officeart/2005/8/layout/process1"/>
    <dgm:cxn modelId="{DAA7321A-17EE-494D-9E7C-CEEC04A7397E}" type="presParOf" srcId="{77D54435-62F0-43FA-8C98-E3EE2EE77BE2}" destId="{8B3D0A2A-647C-4A59-96CB-F6F67F3B55D1}" srcOrd="0" destOrd="0" presId="urn:microsoft.com/office/officeart/2005/8/layout/process1"/>
    <dgm:cxn modelId="{711631AD-4FDB-4522-9037-8E9D01C108F8}" type="presParOf" srcId="{BC9D9F4C-CD6A-4098-9A01-662BCEA65761}" destId="{94E7B775-E1A2-4F33-BD61-054DF3747CFD}" srcOrd="2" destOrd="0" presId="urn:microsoft.com/office/officeart/2005/8/layout/process1"/>
    <dgm:cxn modelId="{8EB7F12F-AC58-4529-9694-9FE015280211}" type="presParOf" srcId="{BC9D9F4C-CD6A-4098-9A01-662BCEA65761}" destId="{9AC210E2-6704-44C5-8815-C5A8F53596FC}" srcOrd="3" destOrd="0" presId="urn:microsoft.com/office/officeart/2005/8/layout/process1"/>
    <dgm:cxn modelId="{3B4EA5C4-EC79-4AB1-B5DB-7EB9F1AF3AF9}" type="presParOf" srcId="{9AC210E2-6704-44C5-8815-C5A8F53596FC}" destId="{2E3E28B4-0F1D-4CE0-BA60-8E8E09F66586}" srcOrd="0" destOrd="0" presId="urn:microsoft.com/office/officeart/2005/8/layout/process1"/>
    <dgm:cxn modelId="{70884455-DB4D-44F3-952A-A58B1AB779E7}" type="presParOf" srcId="{BC9D9F4C-CD6A-4098-9A01-662BCEA65761}" destId="{D802A505-1CFE-435C-8AB5-656E08719E25}"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6D12E9-DC85-41B8-8429-05A66142BED7}">
      <dsp:nvSpPr>
        <dsp:cNvPr id="0" name=""/>
        <dsp:cNvSpPr/>
      </dsp:nvSpPr>
      <dsp:spPr>
        <a:xfrm rot="10800000">
          <a:off x="2311876" y="604"/>
          <a:ext cx="8489449" cy="694226"/>
        </a:xfrm>
        <a:prstGeom prst="homePlat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6135" tIns="125730" rIns="234696" bIns="125730" numCol="1" spcCol="1270" anchor="ctr" anchorCtr="0">
          <a:noAutofit/>
        </a:bodyPr>
        <a:lstStyle/>
        <a:p>
          <a:pPr marL="0" lvl="0" indent="0" algn="ctr" defTabSz="1466850">
            <a:lnSpc>
              <a:spcPct val="90000"/>
            </a:lnSpc>
            <a:spcBef>
              <a:spcPct val="0"/>
            </a:spcBef>
            <a:spcAft>
              <a:spcPct val="35000"/>
            </a:spcAft>
            <a:buNone/>
          </a:pPr>
          <a:r>
            <a:rPr lang="fr-FR" sz="3300" kern="1200" dirty="0"/>
            <a:t>Rappel de la problématique </a:t>
          </a:r>
        </a:p>
      </dsp:txBody>
      <dsp:txXfrm rot="10800000">
        <a:off x="2485432" y="604"/>
        <a:ext cx="8315893" cy="694226"/>
      </dsp:txXfrm>
    </dsp:sp>
    <dsp:sp modelId="{E933E1B1-9AC2-4B60-84A3-B885D9E228BC}">
      <dsp:nvSpPr>
        <dsp:cNvPr id="0" name=""/>
        <dsp:cNvSpPr/>
      </dsp:nvSpPr>
      <dsp:spPr>
        <a:xfrm>
          <a:off x="1964763" y="604"/>
          <a:ext cx="694226" cy="694226"/>
        </a:xfrm>
        <a:prstGeom prst="ellipse">
          <a:avLst/>
        </a:prstGeom>
        <a:solidFill>
          <a:schemeClr val="accent1">
            <a:tint val="5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F53849A-4521-474E-9086-8A074F9B4FFA}">
      <dsp:nvSpPr>
        <dsp:cNvPr id="0" name=""/>
        <dsp:cNvSpPr/>
      </dsp:nvSpPr>
      <dsp:spPr>
        <a:xfrm rot="10800000">
          <a:off x="2311876" y="868386"/>
          <a:ext cx="8489449" cy="694226"/>
        </a:xfrm>
        <a:prstGeom prst="homePlat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6135" tIns="125730" rIns="234696" bIns="125730" numCol="1" spcCol="1270" anchor="ctr" anchorCtr="0">
          <a:noAutofit/>
        </a:bodyPr>
        <a:lstStyle/>
        <a:p>
          <a:pPr marL="0" lvl="0" indent="0" algn="ctr" defTabSz="1466850">
            <a:lnSpc>
              <a:spcPct val="90000"/>
            </a:lnSpc>
            <a:spcBef>
              <a:spcPct val="0"/>
            </a:spcBef>
            <a:spcAft>
              <a:spcPct val="35000"/>
            </a:spcAft>
            <a:buNone/>
          </a:pPr>
          <a:r>
            <a:rPr lang="fr-FR" sz="3300" kern="1200" dirty="0"/>
            <a:t>Analyse exploratoire</a:t>
          </a:r>
        </a:p>
      </dsp:txBody>
      <dsp:txXfrm rot="10800000">
        <a:off x="2485432" y="868386"/>
        <a:ext cx="8315893" cy="694226"/>
      </dsp:txXfrm>
    </dsp:sp>
    <dsp:sp modelId="{523F5047-2485-442E-89A0-B98E41ED78C0}">
      <dsp:nvSpPr>
        <dsp:cNvPr id="0" name=""/>
        <dsp:cNvSpPr/>
      </dsp:nvSpPr>
      <dsp:spPr>
        <a:xfrm>
          <a:off x="1964763" y="868386"/>
          <a:ext cx="694226" cy="694226"/>
        </a:xfrm>
        <a:prstGeom prst="ellipse">
          <a:avLst/>
        </a:prstGeom>
        <a:solidFill>
          <a:schemeClr val="accent1">
            <a:tint val="5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E17006C-8BCC-4182-9110-B561FC5641BB}">
      <dsp:nvSpPr>
        <dsp:cNvPr id="0" name=""/>
        <dsp:cNvSpPr/>
      </dsp:nvSpPr>
      <dsp:spPr>
        <a:xfrm rot="10800000">
          <a:off x="2311876" y="1736169"/>
          <a:ext cx="8489449" cy="694226"/>
        </a:xfrm>
        <a:prstGeom prst="homePlat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6135" tIns="125730" rIns="234696" bIns="125730" numCol="1" spcCol="1270" anchor="ctr" anchorCtr="0">
          <a:noAutofit/>
        </a:bodyPr>
        <a:lstStyle/>
        <a:p>
          <a:pPr marL="0" lvl="0" indent="0" algn="ctr" defTabSz="1466850">
            <a:lnSpc>
              <a:spcPct val="90000"/>
            </a:lnSpc>
            <a:spcBef>
              <a:spcPct val="0"/>
            </a:spcBef>
            <a:spcAft>
              <a:spcPct val="35000"/>
            </a:spcAft>
            <a:buNone/>
          </a:pPr>
          <a:r>
            <a:rPr lang="fr-FR" sz="3300" kern="1200" dirty="0"/>
            <a:t>Classification des produits</a:t>
          </a:r>
        </a:p>
      </dsp:txBody>
      <dsp:txXfrm rot="10800000">
        <a:off x="2485432" y="1736169"/>
        <a:ext cx="8315893" cy="694226"/>
      </dsp:txXfrm>
    </dsp:sp>
    <dsp:sp modelId="{E12D9839-30B4-426C-9063-05A9741E8EB4}">
      <dsp:nvSpPr>
        <dsp:cNvPr id="0" name=""/>
        <dsp:cNvSpPr/>
      </dsp:nvSpPr>
      <dsp:spPr>
        <a:xfrm>
          <a:off x="1964763" y="1736169"/>
          <a:ext cx="694226" cy="694226"/>
        </a:xfrm>
        <a:prstGeom prst="ellipse">
          <a:avLst/>
        </a:prstGeom>
        <a:solidFill>
          <a:schemeClr val="accent1">
            <a:tint val="5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38D6E67-D26D-41A4-8399-A074DCAADE84}">
      <dsp:nvSpPr>
        <dsp:cNvPr id="0" name=""/>
        <dsp:cNvSpPr/>
      </dsp:nvSpPr>
      <dsp:spPr>
        <a:xfrm rot="10800000">
          <a:off x="2311876" y="2603952"/>
          <a:ext cx="8489449" cy="694226"/>
        </a:xfrm>
        <a:prstGeom prst="homePlat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6135" tIns="125730" rIns="234696" bIns="125730" numCol="1" spcCol="1270" anchor="ctr" anchorCtr="0">
          <a:noAutofit/>
        </a:bodyPr>
        <a:lstStyle/>
        <a:p>
          <a:pPr marL="0" lvl="0" indent="0" algn="ctr" defTabSz="1466850">
            <a:lnSpc>
              <a:spcPct val="90000"/>
            </a:lnSpc>
            <a:spcBef>
              <a:spcPct val="0"/>
            </a:spcBef>
            <a:spcAft>
              <a:spcPct val="35000"/>
            </a:spcAft>
            <a:buNone/>
          </a:pPr>
          <a:r>
            <a:rPr lang="fr-FR" sz="3300" kern="1200" dirty="0"/>
            <a:t>Synthèse et conclusions</a:t>
          </a:r>
        </a:p>
      </dsp:txBody>
      <dsp:txXfrm rot="10800000">
        <a:off x="2485432" y="2603952"/>
        <a:ext cx="8315893" cy="694226"/>
      </dsp:txXfrm>
    </dsp:sp>
    <dsp:sp modelId="{908ADCF1-BC88-4CCA-8ADC-C1ECE15A3155}">
      <dsp:nvSpPr>
        <dsp:cNvPr id="0" name=""/>
        <dsp:cNvSpPr/>
      </dsp:nvSpPr>
      <dsp:spPr>
        <a:xfrm>
          <a:off x="1964763" y="2603952"/>
          <a:ext cx="694226" cy="694226"/>
        </a:xfrm>
        <a:prstGeom prst="ellipse">
          <a:avLst/>
        </a:prstGeom>
        <a:solidFill>
          <a:schemeClr val="accent1">
            <a:tint val="5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C0AC39-9D3F-4886-8842-F43B5BEE6528}">
      <dsp:nvSpPr>
        <dsp:cNvPr id="0" name=""/>
        <dsp:cNvSpPr/>
      </dsp:nvSpPr>
      <dsp:spPr>
        <a:xfrm>
          <a:off x="9797" y="0"/>
          <a:ext cx="2928501" cy="1000921"/>
        </a:xfrm>
        <a:prstGeom prst="roundRect">
          <a:avLst>
            <a:gd name="adj" fmla="val 10000"/>
          </a:avLst>
        </a:prstGeom>
        <a:gradFill rotWithShape="0">
          <a:gsLst>
            <a:gs pos="0">
              <a:schemeClr val="lt1">
                <a:hueOff val="0"/>
                <a:satOff val="0"/>
                <a:lumOff val="0"/>
                <a:alphaOff val="0"/>
                <a:tint val="98000"/>
                <a:lumMod val="110000"/>
              </a:schemeClr>
            </a:gs>
            <a:gs pos="84000">
              <a:schemeClr val="l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kern="1200" dirty="0"/>
            <a:t>Classification selon la description textuelle</a:t>
          </a:r>
        </a:p>
      </dsp:txBody>
      <dsp:txXfrm>
        <a:off x="39113" y="29316"/>
        <a:ext cx="2869869" cy="942289"/>
      </dsp:txXfrm>
    </dsp:sp>
    <dsp:sp modelId="{77D54435-62F0-43FA-8C98-E3EE2EE77BE2}">
      <dsp:nvSpPr>
        <dsp:cNvPr id="0" name=""/>
        <dsp:cNvSpPr/>
      </dsp:nvSpPr>
      <dsp:spPr>
        <a:xfrm>
          <a:off x="3231150" y="137326"/>
          <a:ext cx="620842" cy="726268"/>
        </a:xfrm>
        <a:prstGeom prst="rightArrow">
          <a:avLst>
            <a:gd name="adj1" fmla="val 60000"/>
            <a:gd name="adj2" fmla="val 50000"/>
          </a:avLst>
        </a:prstGeom>
        <a:gradFill rotWithShape="0">
          <a:gsLst>
            <a:gs pos="0">
              <a:schemeClr val="dk1">
                <a:tint val="60000"/>
                <a:hueOff val="0"/>
                <a:satOff val="0"/>
                <a:lumOff val="0"/>
                <a:alphaOff val="0"/>
                <a:tint val="98000"/>
                <a:lumMod val="110000"/>
              </a:schemeClr>
            </a:gs>
            <a:gs pos="84000">
              <a:schemeClr val="dk1">
                <a:tint val="60000"/>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fr-FR" sz="1400" kern="1200"/>
        </a:p>
      </dsp:txBody>
      <dsp:txXfrm>
        <a:off x="3231150" y="282580"/>
        <a:ext cx="434589" cy="435760"/>
      </dsp:txXfrm>
    </dsp:sp>
    <dsp:sp modelId="{94E7B775-E1A2-4F33-BD61-054DF3747CFD}">
      <dsp:nvSpPr>
        <dsp:cNvPr id="0" name=""/>
        <dsp:cNvSpPr/>
      </dsp:nvSpPr>
      <dsp:spPr>
        <a:xfrm>
          <a:off x="4109700" y="0"/>
          <a:ext cx="2928501" cy="1000921"/>
        </a:xfrm>
        <a:prstGeom prst="roundRect">
          <a:avLst>
            <a:gd name="adj" fmla="val 10000"/>
          </a:avLst>
        </a:prstGeom>
        <a:gradFill rotWithShape="0">
          <a:gsLst>
            <a:gs pos="0">
              <a:schemeClr val="lt1">
                <a:hueOff val="0"/>
                <a:satOff val="0"/>
                <a:lumOff val="0"/>
                <a:alphaOff val="0"/>
                <a:tint val="98000"/>
                <a:lumMod val="110000"/>
              </a:schemeClr>
            </a:gs>
            <a:gs pos="84000">
              <a:schemeClr val="l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kern="1200" dirty="0"/>
            <a:t>  Classification selon l’image du produit</a:t>
          </a:r>
        </a:p>
      </dsp:txBody>
      <dsp:txXfrm>
        <a:off x="4139016" y="29316"/>
        <a:ext cx="2869869" cy="942289"/>
      </dsp:txXfrm>
    </dsp:sp>
    <dsp:sp modelId="{9AC210E2-6704-44C5-8815-C5A8F53596FC}">
      <dsp:nvSpPr>
        <dsp:cNvPr id="0" name=""/>
        <dsp:cNvSpPr/>
      </dsp:nvSpPr>
      <dsp:spPr>
        <a:xfrm>
          <a:off x="7331052" y="137326"/>
          <a:ext cx="620842" cy="726268"/>
        </a:xfrm>
        <a:prstGeom prst="rightArrow">
          <a:avLst>
            <a:gd name="adj1" fmla="val 60000"/>
            <a:gd name="adj2" fmla="val 50000"/>
          </a:avLst>
        </a:prstGeom>
        <a:gradFill rotWithShape="0">
          <a:gsLst>
            <a:gs pos="0">
              <a:schemeClr val="dk1">
                <a:tint val="60000"/>
                <a:hueOff val="0"/>
                <a:satOff val="0"/>
                <a:lumOff val="0"/>
                <a:alphaOff val="0"/>
                <a:tint val="98000"/>
                <a:lumMod val="110000"/>
              </a:schemeClr>
            </a:gs>
            <a:gs pos="84000">
              <a:schemeClr val="dk1">
                <a:tint val="60000"/>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fr-FR" sz="1400" kern="1200"/>
        </a:p>
      </dsp:txBody>
      <dsp:txXfrm>
        <a:off x="7331052" y="282580"/>
        <a:ext cx="434589" cy="435760"/>
      </dsp:txXfrm>
    </dsp:sp>
    <dsp:sp modelId="{D802A505-1CFE-435C-8AB5-656E08719E25}">
      <dsp:nvSpPr>
        <dsp:cNvPr id="0" name=""/>
        <dsp:cNvSpPr/>
      </dsp:nvSpPr>
      <dsp:spPr>
        <a:xfrm>
          <a:off x="8209603" y="0"/>
          <a:ext cx="2928501" cy="1000921"/>
        </a:xfrm>
        <a:prstGeom prst="roundRect">
          <a:avLst>
            <a:gd name="adj" fmla="val 10000"/>
          </a:avLst>
        </a:prstGeom>
        <a:gradFill rotWithShape="0">
          <a:gsLst>
            <a:gs pos="0">
              <a:schemeClr val="lt1">
                <a:hueOff val="0"/>
                <a:satOff val="0"/>
                <a:lumOff val="0"/>
                <a:alphaOff val="0"/>
                <a:tint val="98000"/>
                <a:lumMod val="110000"/>
              </a:schemeClr>
            </a:gs>
            <a:gs pos="84000">
              <a:schemeClr val="l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kern="1200" dirty="0"/>
            <a:t>Combinaison des classifications basées texte et image</a:t>
          </a:r>
        </a:p>
      </dsp:txBody>
      <dsp:txXfrm>
        <a:off x="8238919" y="29316"/>
        <a:ext cx="2869869" cy="942289"/>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CC7F8E-9F70-4FE3-B961-316E6A8BFD4F}" type="datetimeFigureOut">
              <a:rPr lang="fr-FR" smtClean="0"/>
              <a:t>29/10/2021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88D916-D112-449E-89F0-05A5C47188F2}" type="slidenum">
              <a:rPr lang="fr-FR" smtClean="0"/>
              <a:t>‹N°›</a:t>
            </a:fld>
            <a:endParaRPr lang="fr-FR"/>
          </a:p>
        </p:txBody>
      </p:sp>
    </p:spTree>
    <p:extLst>
      <p:ext uri="{BB962C8B-B14F-4D97-AF65-F5344CB8AC3E}">
        <p14:creationId xmlns:p14="http://schemas.microsoft.com/office/powerpoint/2010/main" val="271268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fr-FR"/>
              <a:t>Modifiez le style du titre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E0C71AF5-FFEE-4401-B63C-18A0C8B74DED}" type="datetime1">
              <a:rPr lang="fr-FR" smtClean="0"/>
              <a:t>29/10/2021</a:t>
            </a:fld>
            <a:endParaRPr lang="fr-FR"/>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fr-FR"/>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001A16A6-65E7-49EC-B0E0-2BD1E525C29C}" type="slidenum">
              <a:rPr lang="fr-FR" smtClean="0"/>
              <a:t>‹N°›</a:t>
            </a:fld>
            <a:endParaRPr lang="fr-FR"/>
          </a:p>
        </p:txBody>
      </p:sp>
    </p:spTree>
    <p:extLst>
      <p:ext uri="{BB962C8B-B14F-4D97-AF65-F5344CB8AC3E}">
        <p14:creationId xmlns:p14="http://schemas.microsoft.com/office/powerpoint/2010/main" val="292239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D585EC44-61AA-4959-92AF-B69D4AF404AE}" type="datetime1">
              <a:rPr lang="fr-FR" smtClean="0"/>
              <a:t>29/10/2021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01A16A6-65E7-49EC-B0E0-2BD1E525C29C}" type="slidenum">
              <a:rPr lang="fr-FR" smtClean="0"/>
              <a:t>‹N°›</a:t>
            </a:fld>
            <a:endParaRPr lang="fr-FR"/>
          </a:p>
        </p:txBody>
      </p:sp>
    </p:spTree>
    <p:extLst>
      <p:ext uri="{BB962C8B-B14F-4D97-AF65-F5344CB8AC3E}">
        <p14:creationId xmlns:p14="http://schemas.microsoft.com/office/powerpoint/2010/main" val="24609842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EBF50AC9-B540-4516-8824-F5C5A96BB206}" type="datetime1">
              <a:rPr lang="fr-FR" smtClean="0"/>
              <a:t>29/10/2021</a:t>
            </a:fld>
            <a:endParaRPr lang="fr-FR"/>
          </a:p>
        </p:txBody>
      </p:sp>
      <p:sp>
        <p:nvSpPr>
          <p:cNvPr id="5" name="Footer Placeholder 4"/>
          <p:cNvSpPr>
            <a:spLocks noGrp="1"/>
          </p:cNvSpPr>
          <p:nvPr>
            <p:ph type="ftr" sz="quarter" idx="11"/>
          </p:nvPr>
        </p:nvSpPr>
        <p:spPr>
          <a:xfrm>
            <a:off x="774923" y="5951811"/>
            <a:ext cx="7896279" cy="365125"/>
          </a:xfrm>
        </p:spPr>
        <p:txBody>
          <a:bodyPr/>
          <a:lstStyle/>
          <a:p>
            <a:endParaRPr lang="fr-FR"/>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001A16A6-65E7-49EC-B0E0-2BD1E525C29C}" type="slidenum">
              <a:rPr lang="fr-FR" smtClean="0"/>
              <a:t>‹N°›</a:t>
            </a:fld>
            <a:endParaRPr lang="fr-FR"/>
          </a:p>
        </p:txBody>
      </p:sp>
    </p:spTree>
    <p:extLst>
      <p:ext uri="{BB962C8B-B14F-4D97-AF65-F5344CB8AC3E}">
        <p14:creationId xmlns:p14="http://schemas.microsoft.com/office/powerpoint/2010/main" val="1936962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fr-FR"/>
              <a:t>Modifiez le style du titre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2CC06BBF-C8B9-4C56-A3B2-D2F7AEE9AE51}" type="datetime1">
              <a:rPr lang="fr-FR" smtClean="0"/>
              <a:t>29/10/2021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10558300" y="5956137"/>
            <a:ext cx="1052508" cy="365125"/>
          </a:xfrm>
        </p:spPr>
        <p:txBody>
          <a:bodyPr/>
          <a:lstStyle/>
          <a:p>
            <a:fld id="{001A16A6-65E7-49EC-B0E0-2BD1E525C29C}" type="slidenum">
              <a:rPr lang="fr-FR" smtClean="0"/>
              <a:t>‹N°›</a:t>
            </a:fld>
            <a:endParaRPr lang="fr-FR"/>
          </a:p>
        </p:txBody>
      </p:sp>
    </p:spTree>
    <p:extLst>
      <p:ext uri="{BB962C8B-B14F-4D97-AF65-F5344CB8AC3E}">
        <p14:creationId xmlns:p14="http://schemas.microsoft.com/office/powerpoint/2010/main" val="2714052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fr-FR"/>
              <a:t>Modifiez le style du titre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0A65894F-FC99-4029-AA32-6651D200EC55}" type="datetime1">
              <a:rPr lang="fr-FR" smtClean="0"/>
              <a:t>29/10/2021</a:t>
            </a:fld>
            <a:endParaRPr lang="fr-FR"/>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fr-FR"/>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001A16A6-65E7-49EC-B0E0-2BD1E525C29C}" type="slidenum">
              <a:rPr lang="fr-FR" smtClean="0"/>
              <a:t>‹N°›</a:t>
            </a:fld>
            <a:endParaRPr lang="fr-FR"/>
          </a:p>
        </p:txBody>
      </p:sp>
    </p:spTree>
    <p:extLst>
      <p:ext uri="{BB962C8B-B14F-4D97-AF65-F5344CB8AC3E}">
        <p14:creationId xmlns:p14="http://schemas.microsoft.com/office/powerpoint/2010/main" val="1649295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fr-FR"/>
              <a:t>Modifiez le style du titre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D59D2CC3-0E15-4E0B-97E9-4556D0E2760E}" type="datetime1">
              <a:rPr lang="fr-FR" smtClean="0"/>
              <a:t>29/10/2021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01A16A6-65E7-49EC-B0E0-2BD1E525C29C}" type="slidenum">
              <a:rPr lang="fr-FR" smtClean="0"/>
              <a:t>‹N°›</a:t>
            </a:fld>
            <a:endParaRPr lang="fr-FR"/>
          </a:p>
        </p:txBody>
      </p:sp>
    </p:spTree>
    <p:extLst>
      <p:ext uri="{BB962C8B-B14F-4D97-AF65-F5344CB8AC3E}">
        <p14:creationId xmlns:p14="http://schemas.microsoft.com/office/powerpoint/2010/main" val="3799944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fr-FR"/>
              <a:t>Modifiez le style du titre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29E70F10-0BD8-4B1B-9FF4-8E9897A36169}" type="datetime1">
              <a:rPr lang="fr-FR" smtClean="0"/>
              <a:t>29/10/2021</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001A16A6-65E7-49EC-B0E0-2BD1E525C29C}" type="slidenum">
              <a:rPr lang="fr-FR" smtClean="0"/>
              <a:t>‹N°›</a:t>
            </a:fld>
            <a:endParaRPr lang="fr-FR"/>
          </a:p>
        </p:txBody>
      </p:sp>
    </p:spTree>
    <p:extLst>
      <p:ext uri="{BB962C8B-B14F-4D97-AF65-F5344CB8AC3E}">
        <p14:creationId xmlns:p14="http://schemas.microsoft.com/office/powerpoint/2010/main" val="2047917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53FADA6D-0F8D-4BDF-9B90-3B86F350B8D6}" type="datetime1">
              <a:rPr lang="fr-FR" smtClean="0"/>
              <a:t>29/10/2021</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001A16A6-65E7-49EC-B0E0-2BD1E525C29C}" type="slidenum">
              <a:rPr lang="fr-FR" smtClean="0"/>
              <a:t>‹N°›</a:t>
            </a:fld>
            <a:endParaRPr lang="fr-FR"/>
          </a:p>
        </p:txBody>
      </p:sp>
    </p:spTree>
    <p:extLst>
      <p:ext uri="{BB962C8B-B14F-4D97-AF65-F5344CB8AC3E}">
        <p14:creationId xmlns:p14="http://schemas.microsoft.com/office/powerpoint/2010/main" val="319582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D80E50-5C17-46F3-BAF1-9C5BD1D49586}" type="datetime1">
              <a:rPr lang="fr-FR" smtClean="0"/>
              <a:t>29/10/2021</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001A16A6-65E7-49EC-B0E0-2BD1E525C29C}" type="slidenum">
              <a:rPr lang="fr-FR" smtClean="0"/>
              <a:t>‹N°›</a:t>
            </a:fld>
            <a:endParaRPr lang="fr-FR"/>
          </a:p>
        </p:txBody>
      </p:sp>
    </p:spTree>
    <p:extLst>
      <p:ext uri="{BB962C8B-B14F-4D97-AF65-F5344CB8AC3E}">
        <p14:creationId xmlns:p14="http://schemas.microsoft.com/office/powerpoint/2010/main" val="928972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fr-FR"/>
              <a:t>Modifiez le style du titre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F22AE0B0-CB34-4CA1-8C57-CE218E6A778C}" type="datetime1">
              <a:rPr lang="fr-FR" smtClean="0"/>
              <a:t>29/10/2021</a:t>
            </a:fld>
            <a:endParaRPr lang="fr-FR"/>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fr-FR"/>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001A16A6-65E7-49EC-B0E0-2BD1E525C29C}" type="slidenum">
              <a:rPr lang="fr-FR" smtClean="0"/>
              <a:t>‹N°›</a:t>
            </a:fld>
            <a:endParaRPr lang="fr-FR"/>
          </a:p>
        </p:txBody>
      </p:sp>
    </p:spTree>
    <p:extLst>
      <p:ext uri="{BB962C8B-B14F-4D97-AF65-F5344CB8AC3E}">
        <p14:creationId xmlns:p14="http://schemas.microsoft.com/office/powerpoint/2010/main" val="140843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fr-FR"/>
              <a:t>Modifiez le style du titre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E562CFC9-CB54-42FB-A0C2-DB233DBDD78F}" type="datetime1">
              <a:rPr lang="fr-FR" smtClean="0"/>
              <a:t>29/10/2021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01A16A6-65E7-49EC-B0E0-2BD1E525C29C}" type="slidenum">
              <a:rPr lang="fr-FR" smtClean="0"/>
              <a:t>‹N°›</a:t>
            </a:fld>
            <a:endParaRPr lang="fr-FR"/>
          </a:p>
        </p:txBody>
      </p:sp>
    </p:spTree>
    <p:extLst>
      <p:ext uri="{BB962C8B-B14F-4D97-AF65-F5344CB8AC3E}">
        <p14:creationId xmlns:p14="http://schemas.microsoft.com/office/powerpoint/2010/main" val="162658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fr-FR"/>
              <a:t>Modifiez le style du titre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9DF5DD05-D162-4DDB-89AD-FF64C0F88CDD}" type="datetime1">
              <a:rPr lang="fr-FR" smtClean="0"/>
              <a:t>29/10/2021</a:t>
            </a:fld>
            <a:endParaRPr lang="fr-FR"/>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fr-FR"/>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001A16A6-65E7-49EC-B0E0-2BD1E525C29C}" type="slidenum">
              <a:rPr lang="fr-FR" smtClean="0"/>
              <a:t>‹N°›</a:t>
            </a:fld>
            <a:endParaRPr lang="fr-FR"/>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99033050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1.png"/><Relationship Id="rId2" Type="http://schemas.openxmlformats.org/officeDocument/2006/relationships/image" Target="../media/image26.jp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jp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FC165F-AE5D-4402-981C-C8888D2D657B}"/>
              </a:ext>
            </a:extLst>
          </p:cNvPr>
          <p:cNvSpPr>
            <a:spLocks noGrp="1"/>
          </p:cNvSpPr>
          <p:nvPr>
            <p:ph type="ctrTitle"/>
          </p:nvPr>
        </p:nvSpPr>
        <p:spPr>
          <a:xfrm>
            <a:off x="2104008" y="1020431"/>
            <a:ext cx="9470732" cy="1475013"/>
          </a:xfrm>
        </p:spPr>
        <p:txBody>
          <a:bodyPr>
            <a:normAutofit fontScale="90000"/>
          </a:bodyPr>
          <a:lstStyle/>
          <a:p>
            <a:r>
              <a:rPr lang="fr-FR" i="0" dirty="0">
                <a:effectLst/>
              </a:rPr>
              <a:t>Projet 6 : Classifiez automatiquement des biens de consommation</a:t>
            </a:r>
            <a:endParaRPr lang="fr-FR" dirty="0"/>
          </a:p>
        </p:txBody>
      </p:sp>
      <p:pic>
        <p:nvPicPr>
          <p:cNvPr id="4" name="Image 3">
            <a:extLst>
              <a:ext uri="{FF2B5EF4-FFF2-40B4-BE49-F238E27FC236}">
                <a16:creationId xmlns:a16="http://schemas.microsoft.com/office/drawing/2014/main" id="{94962C33-8587-406D-89F9-134F3B4F65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834" y="1279279"/>
            <a:ext cx="1251524" cy="1251524"/>
          </a:xfrm>
          <a:prstGeom prst="rect">
            <a:avLst/>
          </a:prstGeom>
        </p:spPr>
      </p:pic>
      <p:sp>
        <p:nvSpPr>
          <p:cNvPr id="5" name="Sous-titre 2">
            <a:extLst>
              <a:ext uri="{FF2B5EF4-FFF2-40B4-BE49-F238E27FC236}">
                <a16:creationId xmlns:a16="http://schemas.microsoft.com/office/drawing/2014/main" id="{401EDD19-EA05-4771-BE4D-51652130A8D0}"/>
              </a:ext>
            </a:extLst>
          </p:cNvPr>
          <p:cNvSpPr txBox="1">
            <a:spLocks/>
          </p:cNvSpPr>
          <p:nvPr/>
        </p:nvSpPr>
        <p:spPr>
          <a:xfrm>
            <a:off x="443342" y="3429000"/>
            <a:ext cx="11694227" cy="2325262"/>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fr-FR" sz="2800" dirty="0">
                <a:solidFill>
                  <a:schemeClr val="bg2">
                    <a:lumMod val="60000"/>
                    <a:lumOff val="40000"/>
                  </a:schemeClr>
                </a:solidFill>
              </a:rPr>
              <a:t>									  Olfa ALLANI</a:t>
            </a:r>
          </a:p>
          <a:p>
            <a:pPr marL="0" indent="0" algn="ctr">
              <a:buNone/>
            </a:pPr>
            <a:endParaRPr lang="fr-FR" sz="2800" dirty="0">
              <a:solidFill>
                <a:schemeClr val="bg2">
                  <a:lumMod val="60000"/>
                  <a:lumOff val="40000"/>
                </a:schemeClr>
              </a:solidFill>
            </a:endParaRPr>
          </a:p>
          <a:p>
            <a:pPr marL="0" indent="0">
              <a:buNone/>
            </a:pPr>
            <a:r>
              <a:rPr lang="fr-FR" sz="2800" b="1" dirty="0">
                <a:solidFill>
                  <a:schemeClr val="bg2">
                    <a:lumMod val="60000"/>
                    <a:lumOff val="40000"/>
                  </a:schemeClr>
                </a:solidFill>
              </a:rPr>
              <a:t>Mentor : </a:t>
            </a:r>
            <a:r>
              <a:rPr lang="fr-FR" sz="2800" dirty="0">
                <a:solidFill>
                  <a:schemeClr val="bg2">
                    <a:lumMod val="60000"/>
                    <a:lumOff val="40000"/>
                  </a:schemeClr>
                </a:solidFill>
              </a:rPr>
              <a:t>Walid AYADI 							</a:t>
            </a:r>
            <a:r>
              <a:rPr lang="fr-FR" sz="2800">
                <a:solidFill>
                  <a:schemeClr val="bg2">
                    <a:lumMod val="60000"/>
                    <a:lumOff val="40000"/>
                  </a:schemeClr>
                </a:solidFill>
              </a:rPr>
              <a:t>      </a:t>
            </a:r>
            <a:r>
              <a:rPr lang="fr-FR" sz="2800" b="1">
                <a:solidFill>
                  <a:schemeClr val="bg2">
                    <a:lumMod val="60000"/>
                    <a:lumOff val="40000"/>
                  </a:schemeClr>
                </a:solidFill>
              </a:rPr>
              <a:t>Evaluateur </a:t>
            </a:r>
            <a:r>
              <a:rPr lang="fr-FR" sz="2800" b="1" dirty="0">
                <a:solidFill>
                  <a:schemeClr val="bg2">
                    <a:lumMod val="60000"/>
                    <a:lumOff val="40000"/>
                  </a:schemeClr>
                </a:solidFill>
              </a:rPr>
              <a:t>: </a:t>
            </a:r>
            <a:r>
              <a:rPr lang="fr-FR" sz="2800" dirty="0">
                <a:solidFill>
                  <a:schemeClr val="bg2">
                    <a:lumMod val="60000"/>
                    <a:lumOff val="40000"/>
                  </a:schemeClr>
                </a:solidFill>
              </a:rPr>
              <a:t>Julien HEIDUK</a:t>
            </a:r>
          </a:p>
          <a:p>
            <a:pPr marL="0" indent="0">
              <a:buNone/>
            </a:pPr>
            <a:endParaRPr lang="fr-FR" sz="2800" dirty="0">
              <a:solidFill>
                <a:schemeClr val="bg2">
                  <a:lumMod val="60000"/>
                  <a:lumOff val="40000"/>
                </a:schemeClr>
              </a:solidFill>
            </a:endParaRPr>
          </a:p>
          <a:p>
            <a:pPr marL="0" indent="0">
              <a:buNone/>
            </a:pPr>
            <a:endParaRPr lang="fr-FR" sz="2800" dirty="0">
              <a:solidFill>
                <a:schemeClr val="bg2">
                  <a:lumMod val="60000"/>
                  <a:lumOff val="40000"/>
                </a:schemeClr>
              </a:solidFill>
            </a:endParaRPr>
          </a:p>
        </p:txBody>
      </p:sp>
      <p:sp>
        <p:nvSpPr>
          <p:cNvPr id="3" name="Espace réservé du numéro de diapositive 2">
            <a:extLst>
              <a:ext uri="{FF2B5EF4-FFF2-40B4-BE49-F238E27FC236}">
                <a16:creationId xmlns:a16="http://schemas.microsoft.com/office/drawing/2014/main" id="{FE9ED7F2-A112-448B-A668-D57CB5096412}"/>
              </a:ext>
            </a:extLst>
          </p:cNvPr>
          <p:cNvSpPr>
            <a:spLocks noGrp="1"/>
          </p:cNvSpPr>
          <p:nvPr>
            <p:ph type="sldNum" sz="quarter" idx="12"/>
          </p:nvPr>
        </p:nvSpPr>
        <p:spPr>
          <a:xfrm>
            <a:off x="11066520" y="6492875"/>
            <a:ext cx="1016440" cy="365125"/>
          </a:xfrm>
        </p:spPr>
        <p:txBody>
          <a:bodyPr/>
          <a:lstStyle/>
          <a:p>
            <a:fld id="{001A16A6-65E7-49EC-B0E0-2BD1E525C29C}" type="slidenum">
              <a:rPr lang="fr-FR" smtClean="0">
                <a:solidFill>
                  <a:schemeClr val="bg1"/>
                </a:solidFill>
              </a:rPr>
              <a:t>1</a:t>
            </a:fld>
            <a:endParaRPr lang="fr-FR">
              <a:solidFill>
                <a:schemeClr val="bg1"/>
              </a:solidFill>
            </a:endParaRPr>
          </a:p>
        </p:txBody>
      </p:sp>
    </p:spTree>
    <p:extLst>
      <p:ext uri="{BB962C8B-B14F-4D97-AF65-F5344CB8AC3E}">
        <p14:creationId xmlns:p14="http://schemas.microsoft.com/office/powerpoint/2010/main" val="17341887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E9BB58E-7E2A-4956-B2F5-053B631FA874}"/>
              </a:ext>
            </a:extLst>
          </p:cNvPr>
          <p:cNvSpPr>
            <a:spLocks noGrp="1"/>
          </p:cNvSpPr>
          <p:nvPr>
            <p:ph type="sldNum" sz="quarter" idx="12"/>
          </p:nvPr>
        </p:nvSpPr>
        <p:spPr>
          <a:xfrm>
            <a:off x="11085634" y="6492875"/>
            <a:ext cx="1052510" cy="365125"/>
          </a:xfrm>
        </p:spPr>
        <p:txBody>
          <a:bodyPr/>
          <a:lstStyle/>
          <a:p>
            <a:fld id="{001A16A6-65E7-49EC-B0E0-2BD1E525C29C}" type="slidenum">
              <a:rPr lang="fr-FR" smtClean="0"/>
              <a:t>10</a:t>
            </a:fld>
            <a:endParaRPr lang="fr-FR"/>
          </a:p>
        </p:txBody>
      </p:sp>
      <p:sp>
        <p:nvSpPr>
          <p:cNvPr id="2" name="Titre 1">
            <a:extLst>
              <a:ext uri="{FF2B5EF4-FFF2-40B4-BE49-F238E27FC236}">
                <a16:creationId xmlns:a16="http://schemas.microsoft.com/office/drawing/2014/main" id="{A5F9D473-087E-48A2-AC2A-29E68F346615}"/>
              </a:ext>
            </a:extLst>
          </p:cNvPr>
          <p:cNvSpPr>
            <a:spLocks noGrp="1"/>
          </p:cNvSpPr>
          <p:nvPr>
            <p:ph type="title" idx="4294967295"/>
          </p:nvPr>
        </p:nvSpPr>
        <p:spPr>
          <a:xfrm>
            <a:off x="359398" y="-451481"/>
            <a:ext cx="11029950" cy="1014413"/>
          </a:xfrm>
        </p:spPr>
        <p:txBody>
          <a:bodyPr/>
          <a:lstStyle/>
          <a:p>
            <a:r>
              <a:rPr lang="fr-FR" dirty="0">
                <a:solidFill>
                  <a:schemeClr val="tx1"/>
                </a:solidFill>
              </a:rPr>
              <a:t>Etapes de la classification des produits</a:t>
            </a:r>
          </a:p>
        </p:txBody>
      </p:sp>
      <p:graphicFrame>
        <p:nvGraphicFramePr>
          <p:cNvPr id="5" name="Espace réservé du contenu 4">
            <a:extLst>
              <a:ext uri="{FF2B5EF4-FFF2-40B4-BE49-F238E27FC236}">
                <a16:creationId xmlns:a16="http://schemas.microsoft.com/office/drawing/2014/main" id="{C44DD1CC-C099-4B75-B8A4-40726225B368}"/>
              </a:ext>
            </a:extLst>
          </p:cNvPr>
          <p:cNvGraphicFramePr>
            <a:graphicFrameLocks noGrp="1"/>
          </p:cNvGraphicFramePr>
          <p:nvPr>
            <p:ph idx="4294967295"/>
            <p:extLst>
              <p:ext uri="{D42A27DB-BD31-4B8C-83A1-F6EECF244321}">
                <p14:modId xmlns:p14="http://schemas.microsoft.com/office/powerpoint/2010/main" val="1657195648"/>
              </p:ext>
            </p:extLst>
          </p:nvPr>
        </p:nvGraphicFramePr>
        <p:xfrm>
          <a:off x="341073" y="1088284"/>
          <a:ext cx="11147903" cy="10009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ZoneTexte 5">
            <a:extLst>
              <a:ext uri="{FF2B5EF4-FFF2-40B4-BE49-F238E27FC236}">
                <a16:creationId xmlns:a16="http://schemas.microsoft.com/office/drawing/2014/main" id="{ADA88A96-E044-451B-8A5F-4505825B0951}"/>
              </a:ext>
            </a:extLst>
          </p:cNvPr>
          <p:cNvSpPr txBox="1"/>
          <p:nvPr/>
        </p:nvSpPr>
        <p:spPr>
          <a:xfrm>
            <a:off x="365255" y="1067038"/>
            <a:ext cx="8603637" cy="369332"/>
          </a:xfrm>
          <a:prstGeom prst="rect">
            <a:avLst/>
          </a:prstGeom>
          <a:noFill/>
        </p:spPr>
        <p:txBody>
          <a:bodyPr wrap="none" rtlCol="0">
            <a:spAutoFit/>
          </a:bodyPr>
          <a:lstStyle/>
          <a:p>
            <a:r>
              <a:rPr lang="fr-FR" dirty="0"/>
              <a:t>1								         2								        3</a:t>
            </a:r>
          </a:p>
        </p:txBody>
      </p:sp>
      <p:sp>
        <p:nvSpPr>
          <p:cNvPr id="7" name="Ellipse 6">
            <a:extLst>
              <a:ext uri="{FF2B5EF4-FFF2-40B4-BE49-F238E27FC236}">
                <a16:creationId xmlns:a16="http://schemas.microsoft.com/office/drawing/2014/main" id="{91017C03-60FF-4607-999D-9C3F8FDC5657}"/>
              </a:ext>
            </a:extLst>
          </p:cNvPr>
          <p:cNvSpPr/>
          <p:nvPr/>
        </p:nvSpPr>
        <p:spPr>
          <a:xfrm>
            <a:off x="8569992" y="1058807"/>
            <a:ext cx="363984" cy="36398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F0EA6E82-7091-485C-AC40-C8C705CEC94A}"/>
              </a:ext>
            </a:extLst>
          </p:cNvPr>
          <p:cNvSpPr/>
          <p:nvPr/>
        </p:nvSpPr>
        <p:spPr>
          <a:xfrm>
            <a:off x="4480892" y="1081911"/>
            <a:ext cx="363984" cy="36398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DD2F57BB-FDE3-49E2-A224-724EA2035C2E}"/>
              </a:ext>
            </a:extLst>
          </p:cNvPr>
          <p:cNvSpPr/>
          <p:nvPr/>
        </p:nvSpPr>
        <p:spPr>
          <a:xfrm>
            <a:off x="323824" y="1081911"/>
            <a:ext cx="363984" cy="36398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39" name="Groupe 138">
            <a:extLst>
              <a:ext uri="{FF2B5EF4-FFF2-40B4-BE49-F238E27FC236}">
                <a16:creationId xmlns:a16="http://schemas.microsoft.com/office/drawing/2014/main" id="{D789AE01-2477-42E1-931D-741E93E21093}"/>
              </a:ext>
            </a:extLst>
          </p:cNvPr>
          <p:cNvGrpSpPr/>
          <p:nvPr/>
        </p:nvGrpSpPr>
        <p:grpSpPr>
          <a:xfrm>
            <a:off x="482011" y="2727880"/>
            <a:ext cx="3362535" cy="2751479"/>
            <a:chOff x="570789" y="2967581"/>
            <a:chExt cx="3362535" cy="2751479"/>
          </a:xfrm>
        </p:grpSpPr>
        <p:cxnSp>
          <p:nvCxnSpPr>
            <p:cNvPr id="14" name="Connecteur droit avec flèche 13">
              <a:extLst>
                <a:ext uri="{FF2B5EF4-FFF2-40B4-BE49-F238E27FC236}">
                  <a16:creationId xmlns:a16="http://schemas.microsoft.com/office/drawing/2014/main" id="{14C0D1C5-D4FF-49B8-B955-FA6AA8F85A95}"/>
                </a:ext>
              </a:extLst>
            </p:cNvPr>
            <p:cNvCxnSpPr>
              <a:cxnSpLocks/>
              <a:stCxn id="27" idx="2"/>
              <a:endCxn id="21" idx="0"/>
            </p:cNvCxnSpPr>
            <p:nvPr/>
          </p:nvCxnSpPr>
          <p:spPr>
            <a:xfrm>
              <a:off x="2249093" y="3651535"/>
              <a:ext cx="0" cy="1762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Rectangle : coins arrondis 20">
              <a:extLst>
                <a:ext uri="{FF2B5EF4-FFF2-40B4-BE49-F238E27FC236}">
                  <a16:creationId xmlns:a16="http://schemas.microsoft.com/office/drawing/2014/main" id="{5C830041-9623-4CFE-BD6E-9C0236B2ADE4}"/>
                </a:ext>
              </a:extLst>
            </p:cNvPr>
            <p:cNvSpPr/>
            <p:nvPr/>
          </p:nvSpPr>
          <p:spPr>
            <a:xfrm>
              <a:off x="1306768" y="3827771"/>
              <a:ext cx="1884649" cy="391531"/>
            </a:xfrm>
            <a:prstGeom prst="roundRect">
              <a:avLst>
                <a:gd name="adj" fmla="val 599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Vectorisation</a:t>
              </a:r>
            </a:p>
          </p:txBody>
        </p:sp>
        <p:sp>
          <p:nvSpPr>
            <p:cNvPr id="23" name="Rectangle : coins arrondis 22">
              <a:extLst>
                <a:ext uri="{FF2B5EF4-FFF2-40B4-BE49-F238E27FC236}">
                  <a16:creationId xmlns:a16="http://schemas.microsoft.com/office/drawing/2014/main" id="{2FCE2509-F2B7-49D2-BBAF-BC36819B3FAB}"/>
                </a:ext>
              </a:extLst>
            </p:cNvPr>
            <p:cNvSpPr/>
            <p:nvPr/>
          </p:nvSpPr>
          <p:spPr>
            <a:xfrm>
              <a:off x="646902" y="4531100"/>
              <a:ext cx="1465491" cy="391531"/>
            </a:xfrm>
            <a:prstGeom prst="roundRect">
              <a:avLst>
                <a:gd name="adj" fmla="val 599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Clustering</a:t>
              </a:r>
            </a:p>
          </p:txBody>
        </p:sp>
        <p:sp>
          <p:nvSpPr>
            <p:cNvPr id="25" name="Rectangle : coins arrondis 24">
              <a:extLst>
                <a:ext uri="{FF2B5EF4-FFF2-40B4-BE49-F238E27FC236}">
                  <a16:creationId xmlns:a16="http://schemas.microsoft.com/office/drawing/2014/main" id="{9894A4E4-A402-45F9-B09E-3CF4E50952C0}"/>
                </a:ext>
              </a:extLst>
            </p:cNvPr>
            <p:cNvSpPr/>
            <p:nvPr/>
          </p:nvSpPr>
          <p:spPr>
            <a:xfrm>
              <a:off x="2271577" y="4562423"/>
              <a:ext cx="1465491" cy="391531"/>
            </a:xfrm>
            <a:prstGeom prst="roundRect">
              <a:avLst>
                <a:gd name="adj" fmla="val 599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Classification </a:t>
              </a:r>
            </a:p>
          </p:txBody>
        </p:sp>
        <p:sp>
          <p:nvSpPr>
            <p:cNvPr id="27" name="Rectangle : coins arrondis 26">
              <a:extLst>
                <a:ext uri="{FF2B5EF4-FFF2-40B4-BE49-F238E27FC236}">
                  <a16:creationId xmlns:a16="http://schemas.microsoft.com/office/drawing/2014/main" id="{665CFDB8-5EEE-4FA6-99E9-F878E73AA324}"/>
                </a:ext>
              </a:extLst>
            </p:cNvPr>
            <p:cNvSpPr/>
            <p:nvPr/>
          </p:nvSpPr>
          <p:spPr>
            <a:xfrm>
              <a:off x="1306768" y="3260004"/>
              <a:ext cx="1884649" cy="391531"/>
            </a:xfrm>
            <a:prstGeom prst="roundRect">
              <a:avLst>
                <a:gd name="adj" fmla="val 599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Nettoyage</a:t>
              </a:r>
            </a:p>
          </p:txBody>
        </p:sp>
        <p:cxnSp>
          <p:nvCxnSpPr>
            <p:cNvPr id="28" name="Connecteur droit avec flèche 27">
              <a:extLst>
                <a:ext uri="{FF2B5EF4-FFF2-40B4-BE49-F238E27FC236}">
                  <a16:creationId xmlns:a16="http://schemas.microsoft.com/office/drawing/2014/main" id="{CCEB8EA5-4090-4205-BAA6-240D37DAD7CF}"/>
                </a:ext>
              </a:extLst>
            </p:cNvPr>
            <p:cNvCxnSpPr>
              <a:cxnSpLocks/>
              <a:stCxn id="21" idx="2"/>
              <a:endCxn id="23" idx="0"/>
            </p:cNvCxnSpPr>
            <p:nvPr/>
          </p:nvCxnSpPr>
          <p:spPr>
            <a:xfrm flipH="1">
              <a:off x="1379648" y="4219302"/>
              <a:ext cx="869445" cy="3117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Connecteur droit avec flèche 28">
              <a:extLst>
                <a:ext uri="{FF2B5EF4-FFF2-40B4-BE49-F238E27FC236}">
                  <a16:creationId xmlns:a16="http://schemas.microsoft.com/office/drawing/2014/main" id="{02F7A580-461D-4E4E-BCFF-9C7D4D832277}"/>
                </a:ext>
              </a:extLst>
            </p:cNvPr>
            <p:cNvCxnSpPr>
              <a:cxnSpLocks/>
              <a:stCxn id="21" idx="2"/>
              <a:endCxn id="25" idx="0"/>
            </p:cNvCxnSpPr>
            <p:nvPr/>
          </p:nvCxnSpPr>
          <p:spPr>
            <a:xfrm>
              <a:off x="2249093" y="4219302"/>
              <a:ext cx="755230" cy="3431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Connecteur droit avec flèche 29">
              <a:extLst>
                <a:ext uri="{FF2B5EF4-FFF2-40B4-BE49-F238E27FC236}">
                  <a16:creationId xmlns:a16="http://schemas.microsoft.com/office/drawing/2014/main" id="{04695626-F122-4FB3-A434-EAF0FF59A28B}"/>
                </a:ext>
              </a:extLst>
            </p:cNvPr>
            <p:cNvCxnSpPr>
              <a:cxnSpLocks/>
              <a:stCxn id="25" idx="2"/>
              <a:endCxn id="44" idx="0"/>
            </p:cNvCxnSpPr>
            <p:nvPr/>
          </p:nvCxnSpPr>
          <p:spPr>
            <a:xfrm flipH="1">
              <a:off x="2174425" y="4953954"/>
              <a:ext cx="829898" cy="2235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Connecteur droit avec flèche 30">
              <a:extLst>
                <a:ext uri="{FF2B5EF4-FFF2-40B4-BE49-F238E27FC236}">
                  <a16:creationId xmlns:a16="http://schemas.microsoft.com/office/drawing/2014/main" id="{552B789C-7F39-4CC9-B454-669D914F158D}"/>
                </a:ext>
              </a:extLst>
            </p:cNvPr>
            <p:cNvCxnSpPr>
              <a:cxnSpLocks/>
              <a:stCxn id="23" idx="2"/>
              <a:endCxn id="44" idx="0"/>
            </p:cNvCxnSpPr>
            <p:nvPr/>
          </p:nvCxnSpPr>
          <p:spPr>
            <a:xfrm>
              <a:off x="1379648" y="4922631"/>
              <a:ext cx="794777" cy="2549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ZoneTexte 38">
              <a:extLst>
                <a:ext uri="{FF2B5EF4-FFF2-40B4-BE49-F238E27FC236}">
                  <a16:creationId xmlns:a16="http://schemas.microsoft.com/office/drawing/2014/main" id="{88D48A07-A539-48F9-B652-B22793695602}"/>
                </a:ext>
              </a:extLst>
            </p:cNvPr>
            <p:cNvSpPr txBox="1"/>
            <p:nvPr/>
          </p:nvSpPr>
          <p:spPr>
            <a:xfrm>
              <a:off x="1858478" y="4144339"/>
              <a:ext cx="693648" cy="338554"/>
            </a:xfrm>
            <a:prstGeom prst="rect">
              <a:avLst/>
            </a:prstGeom>
            <a:noFill/>
          </p:spPr>
          <p:txBody>
            <a:bodyPr wrap="square">
              <a:spAutoFit/>
            </a:bodyPr>
            <a:lstStyle/>
            <a:p>
              <a:pPr algn="ctr"/>
              <a:r>
                <a:rPr lang="fr-FR" sz="1600" i="1" dirty="0">
                  <a:solidFill>
                    <a:schemeClr val="tx1"/>
                  </a:solidFill>
                </a:rPr>
                <a:t>ou</a:t>
              </a:r>
            </a:p>
          </p:txBody>
        </p:sp>
        <p:sp>
          <p:nvSpPr>
            <p:cNvPr id="44" name="Rectangle : coins arrondis 43">
              <a:extLst>
                <a:ext uri="{FF2B5EF4-FFF2-40B4-BE49-F238E27FC236}">
                  <a16:creationId xmlns:a16="http://schemas.microsoft.com/office/drawing/2014/main" id="{5FE59604-0560-4E05-A238-D93C5B10A81B}"/>
                </a:ext>
              </a:extLst>
            </p:cNvPr>
            <p:cNvSpPr/>
            <p:nvPr/>
          </p:nvSpPr>
          <p:spPr>
            <a:xfrm>
              <a:off x="1441679" y="5177551"/>
              <a:ext cx="1465491" cy="391531"/>
            </a:xfrm>
            <a:prstGeom prst="roundRect">
              <a:avLst>
                <a:gd name="adj" fmla="val 599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Evaluation </a:t>
              </a:r>
            </a:p>
          </p:txBody>
        </p:sp>
        <p:sp>
          <p:nvSpPr>
            <p:cNvPr id="47" name="Rectangle : coins arrondis 46">
              <a:extLst>
                <a:ext uri="{FF2B5EF4-FFF2-40B4-BE49-F238E27FC236}">
                  <a16:creationId xmlns:a16="http://schemas.microsoft.com/office/drawing/2014/main" id="{7408BB50-1770-4868-9EDD-476EA86C2CFD}"/>
                </a:ext>
              </a:extLst>
            </p:cNvPr>
            <p:cNvSpPr/>
            <p:nvPr/>
          </p:nvSpPr>
          <p:spPr>
            <a:xfrm>
              <a:off x="570789" y="2967581"/>
              <a:ext cx="3362535" cy="2751479"/>
            </a:xfrm>
            <a:prstGeom prst="roundRect">
              <a:avLst>
                <a:gd name="adj" fmla="val 5995"/>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grpSp>
        <p:nvGrpSpPr>
          <p:cNvPr id="138" name="Groupe 137">
            <a:extLst>
              <a:ext uri="{FF2B5EF4-FFF2-40B4-BE49-F238E27FC236}">
                <a16:creationId xmlns:a16="http://schemas.microsoft.com/office/drawing/2014/main" id="{B0C99FE5-F2C5-4E68-9DAF-99540C558850}"/>
              </a:ext>
            </a:extLst>
          </p:cNvPr>
          <p:cNvGrpSpPr/>
          <p:nvPr/>
        </p:nvGrpSpPr>
        <p:grpSpPr>
          <a:xfrm>
            <a:off x="3980809" y="2727880"/>
            <a:ext cx="3904663" cy="3890419"/>
            <a:chOff x="4158367" y="2967581"/>
            <a:chExt cx="3904663" cy="3890419"/>
          </a:xfrm>
        </p:grpSpPr>
        <p:sp>
          <p:nvSpPr>
            <p:cNvPr id="22" name="Rectangle : coins arrondis 21">
              <a:extLst>
                <a:ext uri="{FF2B5EF4-FFF2-40B4-BE49-F238E27FC236}">
                  <a16:creationId xmlns:a16="http://schemas.microsoft.com/office/drawing/2014/main" id="{0288BD9E-B035-4A0A-8F91-BDC3871408C1}"/>
                </a:ext>
              </a:extLst>
            </p:cNvPr>
            <p:cNvSpPr/>
            <p:nvPr/>
          </p:nvSpPr>
          <p:spPr>
            <a:xfrm>
              <a:off x="4285098" y="3375661"/>
              <a:ext cx="2963267" cy="391531"/>
            </a:xfrm>
            <a:prstGeom prst="roundRect">
              <a:avLst>
                <a:gd name="adj" fmla="val 599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Filtrage et élimination de bruit</a:t>
              </a:r>
            </a:p>
          </p:txBody>
        </p:sp>
        <p:sp>
          <p:nvSpPr>
            <p:cNvPr id="61" name="Rectangle : coins arrondis 60">
              <a:extLst>
                <a:ext uri="{FF2B5EF4-FFF2-40B4-BE49-F238E27FC236}">
                  <a16:creationId xmlns:a16="http://schemas.microsoft.com/office/drawing/2014/main" id="{616622C6-19AE-45E9-9246-0B579343C90A}"/>
                </a:ext>
              </a:extLst>
            </p:cNvPr>
            <p:cNvSpPr/>
            <p:nvPr/>
          </p:nvSpPr>
          <p:spPr>
            <a:xfrm>
              <a:off x="4876023" y="4006285"/>
              <a:ext cx="2881197" cy="369332"/>
            </a:xfrm>
            <a:prstGeom prst="roundRect">
              <a:avLst>
                <a:gd name="adj" fmla="val 599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Extraction de descripteurs locaux</a:t>
              </a:r>
            </a:p>
          </p:txBody>
        </p:sp>
        <p:sp>
          <p:nvSpPr>
            <p:cNvPr id="62" name="Rectangle : coins arrondis 61">
              <a:extLst>
                <a:ext uri="{FF2B5EF4-FFF2-40B4-BE49-F238E27FC236}">
                  <a16:creationId xmlns:a16="http://schemas.microsoft.com/office/drawing/2014/main" id="{BF44A6A6-C9F1-468B-BA88-172F9959C0D4}"/>
                </a:ext>
              </a:extLst>
            </p:cNvPr>
            <p:cNvSpPr/>
            <p:nvPr/>
          </p:nvSpPr>
          <p:spPr>
            <a:xfrm>
              <a:off x="4876023" y="4575526"/>
              <a:ext cx="2881197" cy="338554"/>
            </a:xfrm>
            <a:prstGeom prst="roundRect">
              <a:avLst>
                <a:gd name="adj" fmla="val 599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Réduction de dimension</a:t>
              </a:r>
            </a:p>
          </p:txBody>
        </p:sp>
        <p:cxnSp>
          <p:nvCxnSpPr>
            <p:cNvPr id="63" name="Connecteur droit avec flèche 62">
              <a:extLst>
                <a:ext uri="{FF2B5EF4-FFF2-40B4-BE49-F238E27FC236}">
                  <a16:creationId xmlns:a16="http://schemas.microsoft.com/office/drawing/2014/main" id="{37890474-E74C-4E60-96BF-C36A5C9AA888}"/>
                </a:ext>
              </a:extLst>
            </p:cNvPr>
            <p:cNvCxnSpPr>
              <a:cxnSpLocks/>
              <a:stCxn id="61" idx="2"/>
              <a:endCxn id="62" idx="0"/>
            </p:cNvCxnSpPr>
            <p:nvPr/>
          </p:nvCxnSpPr>
          <p:spPr>
            <a:xfrm>
              <a:off x="6316622" y="4375617"/>
              <a:ext cx="0" cy="1999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Connecteur droit avec flèche 63">
              <a:extLst>
                <a:ext uri="{FF2B5EF4-FFF2-40B4-BE49-F238E27FC236}">
                  <a16:creationId xmlns:a16="http://schemas.microsoft.com/office/drawing/2014/main" id="{D7D01B5B-4152-421D-9227-E849E01C7AA8}"/>
                </a:ext>
              </a:extLst>
            </p:cNvPr>
            <p:cNvCxnSpPr>
              <a:cxnSpLocks/>
              <a:stCxn id="22" idx="2"/>
              <a:endCxn id="61" idx="0"/>
            </p:cNvCxnSpPr>
            <p:nvPr/>
          </p:nvCxnSpPr>
          <p:spPr>
            <a:xfrm>
              <a:off x="5766732" y="3767192"/>
              <a:ext cx="549890" cy="2390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3" name="ZoneTexte 82">
              <a:extLst>
                <a:ext uri="{FF2B5EF4-FFF2-40B4-BE49-F238E27FC236}">
                  <a16:creationId xmlns:a16="http://schemas.microsoft.com/office/drawing/2014/main" id="{E6E3110F-AAE5-455A-9EA9-226D217EF6CE}"/>
                </a:ext>
              </a:extLst>
            </p:cNvPr>
            <p:cNvSpPr txBox="1"/>
            <p:nvPr/>
          </p:nvSpPr>
          <p:spPr>
            <a:xfrm>
              <a:off x="4276030" y="3818925"/>
              <a:ext cx="693648" cy="338554"/>
            </a:xfrm>
            <a:prstGeom prst="rect">
              <a:avLst/>
            </a:prstGeom>
            <a:noFill/>
          </p:spPr>
          <p:txBody>
            <a:bodyPr wrap="square">
              <a:spAutoFit/>
            </a:bodyPr>
            <a:lstStyle/>
            <a:p>
              <a:pPr algn="ctr"/>
              <a:r>
                <a:rPr lang="fr-FR" sz="1600" i="1" dirty="0">
                  <a:solidFill>
                    <a:schemeClr val="tx1"/>
                  </a:solidFill>
                </a:rPr>
                <a:t>ou</a:t>
              </a:r>
            </a:p>
          </p:txBody>
        </p:sp>
        <p:cxnSp>
          <p:nvCxnSpPr>
            <p:cNvPr id="84" name="Connecteur droit avec flèche 83">
              <a:extLst>
                <a:ext uri="{FF2B5EF4-FFF2-40B4-BE49-F238E27FC236}">
                  <a16:creationId xmlns:a16="http://schemas.microsoft.com/office/drawing/2014/main" id="{71B3BF3A-F845-4B5A-9504-26296D9ADDEE}"/>
                </a:ext>
              </a:extLst>
            </p:cNvPr>
            <p:cNvCxnSpPr>
              <a:cxnSpLocks/>
            </p:cNvCxnSpPr>
            <p:nvPr/>
          </p:nvCxnSpPr>
          <p:spPr>
            <a:xfrm flipH="1">
              <a:off x="4423826" y="3767192"/>
              <a:ext cx="10956" cy="19518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7" name="Rectangle : coins arrondis 86">
              <a:extLst>
                <a:ext uri="{FF2B5EF4-FFF2-40B4-BE49-F238E27FC236}">
                  <a16:creationId xmlns:a16="http://schemas.microsoft.com/office/drawing/2014/main" id="{A7411787-A21D-4D50-856B-B470EEAF8455}"/>
                </a:ext>
              </a:extLst>
            </p:cNvPr>
            <p:cNvSpPr/>
            <p:nvPr/>
          </p:nvSpPr>
          <p:spPr>
            <a:xfrm>
              <a:off x="4279103" y="5719059"/>
              <a:ext cx="2395431" cy="488305"/>
            </a:xfrm>
            <a:prstGeom prst="roundRect">
              <a:avLst>
                <a:gd name="adj" fmla="val 599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Apprentissage profond des descripteurs </a:t>
              </a:r>
            </a:p>
          </p:txBody>
        </p:sp>
        <p:sp>
          <p:nvSpPr>
            <p:cNvPr id="89" name="Rectangle : coins arrondis 88">
              <a:extLst>
                <a:ext uri="{FF2B5EF4-FFF2-40B4-BE49-F238E27FC236}">
                  <a16:creationId xmlns:a16="http://schemas.microsoft.com/office/drawing/2014/main" id="{516C29FB-AE1E-4EE8-94A8-E48CA27688CB}"/>
                </a:ext>
              </a:extLst>
            </p:cNvPr>
            <p:cNvSpPr/>
            <p:nvPr/>
          </p:nvSpPr>
          <p:spPr>
            <a:xfrm>
              <a:off x="4871863" y="5164848"/>
              <a:ext cx="2881197" cy="338554"/>
            </a:xfrm>
            <a:prstGeom prst="roundRect">
              <a:avLst>
                <a:gd name="adj" fmla="val 599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Représentation en </a:t>
              </a:r>
              <a:r>
                <a:rPr lang="fr-FR" sz="1600" dirty="0" err="1">
                  <a:solidFill>
                    <a:schemeClr val="tx1"/>
                  </a:solidFill>
                </a:rPr>
                <a:t>BoVW</a:t>
              </a:r>
              <a:endParaRPr lang="fr-FR" sz="1600" dirty="0">
                <a:solidFill>
                  <a:schemeClr val="tx1"/>
                </a:solidFill>
              </a:endParaRPr>
            </a:p>
          </p:txBody>
        </p:sp>
        <p:cxnSp>
          <p:nvCxnSpPr>
            <p:cNvPr id="100" name="Connecteur droit avec flèche 99">
              <a:extLst>
                <a:ext uri="{FF2B5EF4-FFF2-40B4-BE49-F238E27FC236}">
                  <a16:creationId xmlns:a16="http://schemas.microsoft.com/office/drawing/2014/main" id="{4042169F-1272-40F4-8D24-5B69C3E141B8}"/>
                </a:ext>
              </a:extLst>
            </p:cNvPr>
            <p:cNvCxnSpPr>
              <a:cxnSpLocks/>
              <a:stCxn id="62" idx="2"/>
              <a:endCxn id="89" idx="0"/>
            </p:cNvCxnSpPr>
            <p:nvPr/>
          </p:nvCxnSpPr>
          <p:spPr>
            <a:xfrm flipH="1">
              <a:off x="6312462" y="4914080"/>
              <a:ext cx="4160" cy="2507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3" name="Connecteur droit avec flèche 102">
              <a:extLst>
                <a:ext uri="{FF2B5EF4-FFF2-40B4-BE49-F238E27FC236}">
                  <a16:creationId xmlns:a16="http://schemas.microsoft.com/office/drawing/2014/main" id="{50CE4BC5-6BFA-40D0-961B-889D8214D2E7}"/>
                </a:ext>
              </a:extLst>
            </p:cNvPr>
            <p:cNvCxnSpPr>
              <a:cxnSpLocks/>
              <a:stCxn id="87" idx="3"/>
              <a:endCxn id="110" idx="0"/>
            </p:cNvCxnSpPr>
            <p:nvPr/>
          </p:nvCxnSpPr>
          <p:spPr>
            <a:xfrm>
              <a:off x="6674534" y="5963212"/>
              <a:ext cx="531670" cy="3133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7" name="Connecteur droit avec flèche 106">
              <a:extLst>
                <a:ext uri="{FF2B5EF4-FFF2-40B4-BE49-F238E27FC236}">
                  <a16:creationId xmlns:a16="http://schemas.microsoft.com/office/drawing/2014/main" id="{AA2E50E1-2270-4AD6-97DC-FBEA8440A779}"/>
                </a:ext>
              </a:extLst>
            </p:cNvPr>
            <p:cNvCxnSpPr>
              <a:cxnSpLocks/>
              <a:endCxn id="110" idx="0"/>
            </p:cNvCxnSpPr>
            <p:nvPr/>
          </p:nvCxnSpPr>
          <p:spPr>
            <a:xfrm>
              <a:off x="7206204" y="5546732"/>
              <a:ext cx="0" cy="7298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0" name="Rectangle : coins arrondis 109">
              <a:extLst>
                <a:ext uri="{FF2B5EF4-FFF2-40B4-BE49-F238E27FC236}">
                  <a16:creationId xmlns:a16="http://schemas.microsoft.com/office/drawing/2014/main" id="{F7364384-C888-4B7D-AD06-704E032C85D4}"/>
                </a:ext>
              </a:extLst>
            </p:cNvPr>
            <p:cNvSpPr/>
            <p:nvPr/>
          </p:nvSpPr>
          <p:spPr>
            <a:xfrm>
              <a:off x="6502402" y="6276592"/>
              <a:ext cx="1407603" cy="496364"/>
            </a:xfrm>
            <a:prstGeom prst="roundRect">
              <a:avLst>
                <a:gd name="adj" fmla="val 599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Clustering et évaluation</a:t>
              </a:r>
            </a:p>
          </p:txBody>
        </p:sp>
        <p:sp>
          <p:nvSpPr>
            <p:cNvPr id="135" name="Rectangle : coins arrondis 134">
              <a:extLst>
                <a:ext uri="{FF2B5EF4-FFF2-40B4-BE49-F238E27FC236}">
                  <a16:creationId xmlns:a16="http://schemas.microsoft.com/office/drawing/2014/main" id="{013CFE79-320D-486E-9CB4-6543031B1FD5}"/>
                </a:ext>
              </a:extLst>
            </p:cNvPr>
            <p:cNvSpPr/>
            <p:nvPr/>
          </p:nvSpPr>
          <p:spPr>
            <a:xfrm>
              <a:off x="4158367" y="2967581"/>
              <a:ext cx="3904663" cy="3890419"/>
            </a:xfrm>
            <a:prstGeom prst="roundRect">
              <a:avLst>
                <a:gd name="adj" fmla="val 3555"/>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grpSp>
        <p:nvGrpSpPr>
          <p:cNvPr id="146" name="Groupe 145">
            <a:extLst>
              <a:ext uri="{FF2B5EF4-FFF2-40B4-BE49-F238E27FC236}">
                <a16:creationId xmlns:a16="http://schemas.microsoft.com/office/drawing/2014/main" id="{D6117C0F-32D1-45F6-BCC4-582F7E061033}"/>
              </a:ext>
            </a:extLst>
          </p:cNvPr>
          <p:cNvGrpSpPr/>
          <p:nvPr/>
        </p:nvGrpSpPr>
        <p:grpSpPr>
          <a:xfrm>
            <a:off x="8080838" y="2727880"/>
            <a:ext cx="3259396" cy="3202740"/>
            <a:chOff x="8187554" y="2993874"/>
            <a:chExt cx="3259396" cy="3202740"/>
          </a:xfrm>
        </p:grpSpPr>
        <p:sp>
          <p:nvSpPr>
            <p:cNvPr id="11" name="Rectangle : coins arrondis 10">
              <a:extLst>
                <a:ext uri="{FF2B5EF4-FFF2-40B4-BE49-F238E27FC236}">
                  <a16:creationId xmlns:a16="http://schemas.microsoft.com/office/drawing/2014/main" id="{C4B4CC10-5AD3-47E9-BF38-9180CCF805DE}"/>
                </a:ext>
              </a:extLst>
            </p:cNvPr>
            <p:cNvSpPr/>
            <p:nvPr/>
          </p:nvSpPr>
          <p:spPr>
            <a:xfrm>
              <a:off x="8860336" y="4257471"/>
              <a:ext cx="2086294" cy="369332"/>
            </a:xfrm>
            <a:prstGeom prst="roundRect">
              <a:avLst>
                <a:gd name="adj" fmla="val 599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Fusion des vecteurs</a:t>
              </a:r>
            </a:p>
          </p:txBody>
        </p:sp>
        <p:sp>
          <p:nvSpPr>
            <p:cNvPr id="115" name="Rectangle : avec coins arrondis en diagonale 114">
              <a:extLst>
                <a:ext uri="{FF2B5EF4-FFF2-40B4-BE49-F238E27FC236}">
                  <a16:creationId xmlns:a16="http://schemas.microsoft.com/office/drawing/2014/main" id="{39C23DD1-5331-4B8B-A082-9080C501D3ED}"/>
                </a:ext>
              </a:extLst>
            </p:cNvPr>
            <p:cNvSpPr/>
            <p:nvPr/>
          </p:nvSpPr>
          <p:spPr>
            <a:xfrm>
              <a:off x="8438802" y="3392046"/>
              <a:ext cx="1115594" cy="452110"/>
            </a:xfrm>
            <a:prstGeom prst="round2Diag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fr-FR" sz="1600" i="1" dirty="0"/>
                <a:t>Meilleur modèle Texte</a:t>
              </a:r>
            </a:p>
          </p:txBody>
        </p:sp>
        <p:sp>
          <p:nvSpPr>
            <p:cNvPr id="116" name="Rectangle : avec coins arrondis en diagonale 115">
              <a:extLst>
                <a:ext uri="{FF2B5EF4-FFF2-40B4-BE49-F238E27FC236}">
                  <a16:creationId xmlns:a16="http://schemas.microsoft.com/office/drawing/2014/main" id="{A0568FD5-C9D3-499A-9CFE-FD8EE4EC7D54}"/>
                </a:ext>
              </a:extLst>
            </p:cNvPr>
            <p:cNvSpPr/>
            <p:nvPr/>
          </p:nvSpPr>
          <p:spPr>
            <a:xfrm>
              <a:off x="10102864" y="3432761"/>
              <a:ext cx="1115594" cy="452110"/>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fr-FR" sz="1600" i="1" dirty="0"/>
                <a:t>Meilleur modèle image </a:t>
              </a:r>
            </a:p>
          </p:txBody>
        </p:sp>
        <p:sp>
          <p:nvSpPr>
            <p:cNvPr id="117" name="Rectangle : coins arrondis 116">
              <a:extLst>
                <a:ext uri="{FF2B5EF4-FFF2-40B4-BE49-F238E27FC236}">
                  <a16:creationId xmlns:a16="http://schemas.microsoft.com/office/drawing/2014/main" id="{D2100954-D1E7-4C6A-BA23-4A01FC396527}"/>
                </a:ext>
              </a:extLst>
            </p:cNvPr>
            <p:cNvSpPr/>
            <p:nvPr/>
          </p:nvSpPr>
          <p:spPr>
            <a:xfrm>
              <a:off x="8860336" y="4845515"/>
              <a:ext cx="2082134" cy="495154"/>
            </a:xfrm>
            <a:prstGeom prst="roundRect">
              <a:avLst>
                <a:gd name="adj" fmla="val 599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sym typeface="Wingdings" panose="05000000000000000000" pitchFamily="2" charset="2"/>
                </a:rPr>
                <a:t>Clustering et évaluation </a:t>
              </a:r>
              <a:endParaRPr lang="fr-FR" sz="1600" dirty="0">
                <a:solidFill>
                  <a:schemeClr val="tx1"/>
                </a:solidFill>
              </a:endParaRPr>
            </a:p>
          </p:txBody>
        </p:sp>
        <p:cxnSp>
          <p:nvCxnSpPr>
            <p:cNvPr id="118" name="Connecteur droit avec flèche 117">
              <a:extLst>
                <a:ext uri="{FF2B5EF4-FFF2-40B4-BE49-F238E27FC236}">
                  <a16:creationId xmlns:a16="http://schemas.microsoft.com/office/drawing/2014/main" id="{69BFAA0D-EBA4-4AD5-98E3-1D0058DB0CAF}"/>
                </a:ext>
              </a:extLst>
            </p:cNvPr>
            <p:cNvCxnSpPr>
              <a:cxnSpLocks/>
              <a:stCxn id="115" idx="1"/>
              <a:endCxn id="11" idx="0"/>
            </p:cNvCxnSpPr>
            <p:nvPr/>
          </p:nvCxnSpPr>
          <p:spPr>
            <a:xfrm>
              <a:off x="8996599" y="3844156"/>
              <a:ext cx="906884" cy="4133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9" name="Connecteur droit avec flèche 118">
              <a:extLst>
                <a:ext uri="{FF2B5EF4-FFF2-40B4-BE49-F238E27FC236}">
                  <a16:creationId xmlns:a16="http://schemas.microsoft.com/office/drawing/2014/main" id="{6D2309F2-5C4F-4690-AD12-02BD2BF7DC43}"/>
                </a:ext>
              </a:extLst>
            </p:cNvPr>
            <p:cNvCxnSpPr>
              <a:cxnSpLocks/>
              <a:stCxn id="11" idx="2"/>
              <a:endCxn id="117" idx="0"/>
            </p:cNvCxnSpPr>
            <p:nvPr/>
          </p:nvCxnSpPr>
          <p:spPr>
            <a:xfrm flipH="1">
              <a:off x="9901403" y="4626803"/>
              <a:ext cx="2080" cy="2187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0" name="Connecteur droit avec flèche 119">
              <a:extLst>
                <a:ext uri="{FF2B5EF4-FFF2-40B4-BE49-F238E27FC236}">
                  <a16:creationId xmlns:a16="http://schemas.microsoft.com/office/drawing/2014/main" id="{2C33697F-24F1-48E0-BB78-FDD10BC647AB}"/>
                </a:ext>
              </a:extLst>
            </p:cNvPr>
            <p:cNvCxnSpPr>
              <a:cxnSpLocks/>
              <a:stCxn id="116" idx="1"/>
              <a:endCxn id="11" idx="0"/>
            </p:cNvCxnSpPr>
            <p:nvPr/>
          </p:nvCxnSpPr>
          <p:spPr>
            <a:xfrm flipH="1">
              <a:off x="9903483" y="3884871"/>
              <a:ext cx="757178" cy="372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6" name="Rectangle : coins arrondis 135">
              <a:extLst>
                <a:ext uri="{FF2B5EF4-FFF2-40B4-BE49-F238E27FC236}">
                  <a16:creationId xmlns:a16="http://schemas.microsoft.com/office/drawing/2014/main" id="{51391DEF-4368-4AE2-A9FC-4C85F0BD1E9C}"/>
                </a:ext>
              </a:extLst>
            </p:cNvPr>
            <p:cNvSpPr/>
            <p:nvPr/>
          </p:nvSpPr>
          <p:spPr>
            <a:xfrm>
              <a:off x="8187554" y="2993874"/>
              <a:ext cx="3259396" cy="3202740"/>
            </a:xfrm>
            <a:prstGeom prst="roundRect">
              <a:avLst>
                <a:gd name="adj" fmla="val 3555"/>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tx1"/>
                </a:solidFill>
              </a:endParaRPr>
            </a:p>
          </p:txBody>
        </p:sp>
        <p:sp>
          <p:nvSpPr>
            <p:cNvPr id="142" name="Rectangle : coins arrondis 141">
              <a:extLst>
                <a:ext uri="{FF2B5EF4-FFF2-40B4-BE49-F238E27FC236}">
                  <a16:creationId xmlns:a16="http://schemas.microsoft.com/office/drawing/2014/main" id="{66600F73-400F-48C8-8679-E5AA34A3893C}"/>
                </a:ext>
              </a:extLst>
            </p:cNvPr>
            <p:cNvSpPr/>
            <p:nvPr/>
          </p:nvSpPr>
          <p:spPr>
            <a:xfrm>
              <a:off x="8850038" y="5573025"/>
              <a:ext cx="2082134" cy="495154"/>
            </a:xfrm>
            <a:prstGeom prst="roundRect">
              <a:avLst>
                <a:gd name="adj" fmla="val 599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sym typeface="Wingdings" panose="05000000000000000000" pitchFamily="2" charset="2"/>
                </a:rPr>
                <a:t>Process de mise à jour et maintenance </a:t>
              </a:r>
              <a:endParaRPr lang="fr-FR" sz="1600" dirty="0">
                <a:solidFill>
                  <a:schemeClr val="tx1"/>
                </a:solidFill>
              </a:endParaRPr>
            </a:p>
          </p:txBody>
        </p:sp>
        <p:cxnSp>
          <p:nvCxnSpPr>
            <p:cNvPr id="143" name="Connecteur droit avec flèche 142">
              <a:extLst>
                <a:ext uri="{FF2B5EF4-FFF2-40B4-BE49-F238E27FC236}">
                  <a16:creationId xmlns:a16="http://schemas.microsoft.com/office/drawing/2014/main" id="{C64D9B43-9832-4ED6-8CB0-8D59C32D37A3}"/>
                </a:ext>
              </a:extLst>
            </p:cNvPr>
            <p:cNvCxnSpPr>
              <a:cxnSpLocks/>
              <a:stCxn id="117" idx="2"/>
              <a:endCxn id="142" idx="0"/>
            </p:cNvCxnSpPr>
            <p:nvPr/>
          </p:nvCxnSpPr>
          <p:spPr>
            <a:xfrm flipH="1">
              <a:off x="9891105" y="5340669"/>
              <a:ext cx="10298" cy="2323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53" name="Espace réservé du contenu 2">
            <a:extLst>
              <a:ext uri="{FF2B5EF4-FFF2-40B4-BE49-F238E27FC236}">
                <a16:creationId xmlns:a16="http://schemas.microsoft.com/office/drawing/2014/main" id="{3013EFA8-0099-4BEA-AD1C-3A2AFEAB4B83}"/>
              </a:ext>
            </a:extLst>
          </p:cNvPr>
          <p:cNvSpPr txBox="1">
            <a:spLocks/>
          </p:cNvSpPr>
          <p:nvPr/>
        </p:nvSpPr>
        <p:spPr>
          <a:xfrm>
            <a:off x="359398" y="606262"/>
            <a:ext cx="11029615" cy="561425"/>
          </a:xfrm>
          <a:prstGeom prst="rect">
            <a:avLst/>
          </a:prstGeom>
        </p:spPr>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fr-FR" dirty="0"/>
              <a:t>Produits présentés avec une description texte et une  image </a:t>
            </a:r>
            <a:r>
              <a:rPr lang="fr-FR" dirty="0">
                <a:sym typeface="Wingdings" panose="05000000000000000000" pitchFamily="2" charset="2"/>
              </a:rPr>
              <a:t></a:t>
            </a:r>
            <a:r>
              <a:rPr lang="fr-FR" dirty="0"/>
              <a:t> données de formats différents et non structurées </a:t>
            </a:r>
          </a:p>
        </p:txBody>
      </p:sp>
      <p:sp>
        <p:nvSpPr>
          <p:cNvPr id="154" name="ZoneTexte 153">
            <a:extLst>
              <a:ext uri="{FF2B5EF4-FFF2-40B4-BE49-F238E27FC236}">
                <a16:creationId xmlns:a16="http://schemas.microsoft.com/office/drawing/2014/main" id="{09FAE248-843F-4280-A6EE-8DEF1EDA0AEE}"/>
              </a:ext>
            </a:extLst>
          </p:cNvPr>
          <p:cNvSpPr txBox="1"/>
          <p:nvPr/>
        </p:nvSpPr>
        <p:spPr>
          <a:xfrm>
            <a:off x="636946" y="2727880"/>
            <a:ext cx="7848736" cy="369332"/>
          </a:xfrm>
          <a:prstGeom prst="rect">
            <a:avLst/>
          </a:prstGeom>
          <a:noFill/>
        </p:spPr>
        <p:txBody>
          <a:bodyPr wrap="square" rtlCol="0">
            <a:spAutoFit/>
          </a:bodyPr>
          <a:lstStyle/>
          <a:p>
            <a:r>
              <a:rPr lang="fr-FR" dirty="0"/>
              <a:t>1							    2								           3</a:t>
            </a:r>
          </a:p>
        </p:txBody>
      </p:sp>
      <p:sp>
        <p:nvSpPr>
          <p:cNvPr id="155" name="Ellipse 154">
            <a:extLst>
              <a:ext uri="{FF2B5EF4-FFF2-40B4-BE49-F238E27FC236}">
                <a16:creationId xmlns:a16="http://schemas.microsoft.com/office/drawing/2014/main" id="{5EB4695A-C808-492F-881D-B75285A85CFC}"/>
              </a:ext>
            </a:extLst>
          </p:cNvPr>
          <p:cNvSpPr/>
          <p:nvPr/>
        </p:nvSpPr>
        <p:spPr>
          <a:xfrm>
            <a:off x="8121699" y="2737365"/>
            <a:ext cx="363984" cy="36398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6" name="Ellipse 155">
            <a:extLst>
              <a:ext uri="{FF2B5EF4-FFF2-40B4-BE49-F238E27FC236}">
                <a16:creationId xmlns:a16="http://schemas.microsoft.com/office/drawing/2014/main" id="{818A5BCE-0593-4E6A-AFEA-CAB77B465874}"/>
              </a:ext>
            </a:extLst>
          </p:cNvPr>
          <p:cNvSpPr/>
          <p:nvPr/>
        </p:nvSpPr>
        <p:spPr>
          <a:xfrm>
            <a:off x="4024644" y="2743410"/>
            <a:ext cx="363984" cy="36398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7" name="Ellipse 156">
            <a:extLst>
              <a:ext uri="{FF2B5EF4-FFF2-40B4-BE49-F238E27FC236}">
                <a16:creationId xmlns:a16="http://schemas.microsoft.com/office/drawing/2014/main" id="{C4806245-B1E8-4E80-AAD7-91D519A9680C}"/>
              </a:ext>
            </a:extLst>
          </p:cNvPr>
          <p:cNvSpPr/>
          <p:nvPr/>
        </p:nvSpPr>
        <p:spPr>
          <a:xfrm>
            <a:off x="587896" y="2743410"/>
            <a:ext cx="363984" cy="36398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8386815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EC7AA7E-81E8-4755-AC3D-2CE40312D0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3B956FD-3E35-4658-9C8B-3A48FD2DB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9961047" cy="36780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 name="Titre 2">
            <a:extLst>
              <a:ext uri="{FF2B5EF4-FFF2-40B4-BE49-F238E27FC236}">
                <a16:creationId xmlns:a16="http://schemas.microsoft.com/office/drawing/2014/main" id="{B2E2F568-F9A7-4BA6-B317-923FA999E652}"/>
              </a:ext>
            </a:extLst>
          </p:cNvPr>
          <p:cNvSpPr>
            <a:spLocks noGrp="1"/>
          </p:cNvSpPr>
          <p:nvPr>
            <p:ph type="ctrTitle"/>
          </p:nvPr>
        </p:nvSpPr>
        <p:spPr>
          <a:xfrm>
            <a:off x="2652216" y="2623930"/>
            <a:ext cx="7574507" cy="1374865"/>
          </a:xfrm>
        </p:spPr>
        <p:txBody>
          <a:bodyPr anchor="t">
            <a:normAutofit/>
          </a:bodyPr>
          <a:lstStyle/>
          <a:p>
            <a:r>
              <a:rPr lang="fr-FR" sz="4000" dirty="0">
                <a:solidFill>
                  <a:srgbClr val="FFFFFF"/>
                </a:solidFill>
              </a:rPr>
              <a:t>Traitement des descriptions textes</a:t>
            </a:r>
          </a:p>
        </p:txBody>
      </p:sp>
      <p:sp>
        <p:nvSpPr>
          <p:cNvPr id="13" name="Rectangle 12">
            <a:extLst>
              <a:ext uri="{FF2B5EF4-FFF2-40B4-BE49-F238E27FC236}">
                <a16:creationId xmlns:a16="http://schemas.microsoft.com/office/drawing/2014/main" id="{A1BC678D-D15E-4FC5-8CBF-5308E841AF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244454"/>
            <a:ext cx="9961115" cy="207248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 name="Sous-titre 3">
            <a:extLst>
              <a:ext uri="{FF2B5EF4-FFF2-40B4-BE49-F238E27FC236}">
                <a16:creationId xmlns:a16="http://schemas.microsoft.com/office/drawing/2014/main" id="{507748CA-4D8E-49CD-96C6-31AE46DA3350}"/>
              </a:ext>
            </a:extLst>
          </p:cNvPr>
          <p:cNvSpPr>
            <a:spLocks noGrp="1"/>
          </p:cNvSpPr>
          <p:nvPr>
            <p:ph type="subTitle" idx="1"/>
          </p:nvPr>
        </p:nvSpPr>
        <p:spPr>
          <a:xfrm>
            <a:off x="2652216" y="4462818"/>
            <a:ext cx="7574507" cy="1640983"/>
          </a:xfrm>
        </p:spPr>
        <p:txBody>
          <a:bodyPr anchor="t">
            <a:normAutofit/>
          </a:bodyPr>
          <a:lstStyle/>
          <a:p>
            <a:endParaRPr lang="fr-FR" sz="3600">
              <a:solidFill>
                <a:schemeClr val="accent4">
                  <a:lumMod val="50000"/>
                </a:schemeClr>
              </a:solidFill>
            </a:endParaRPr>
          </a:p>
        </p:txBody>
      </p:sp>
      <p:sp>
        <p:nvSpPr>
          <p:cNvPr id="15" name="Rectangle 14">
            <a:extLst>
              <a:ext uri="{FF2B5EF4-FFF2-40B4-BE49-F238E27FC236}">
                <a16:creationId xmlns:a16="http://schemas.microsoft.com/office/drawing/2014/main" id="{ED188C2F-B457-4F86-B4B4-79703666D7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04646" y="457201"/>
            <a:ext cx="1106164" cy="585973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Espace réservé du numéro de diapositive 1">
            <a:extLst>
              <a:ext uri="{FF2B5EF4-FFF2-40B4-BE49-F238E27FC236}">
                <a16:creationId xmlns:a16="http://schemas.microsoft.com/office/drawing/2014/main" id="{67331E09-0392-4123-AD9C-DDD8F716B7C9}"/>
              </a:ext>
            </a:extLst>
          </p:cNvPr>
          <p:cNvSpPr>
            <a:spLocks noGrp="1"/>
          </p:cNvSpPr>
          <p:nvPr>
            <p:ph type="sldNum" sz="quarter" idx="12"/>
          </p:nvPr>
        </p:nvSpPr>
        <p:spPr>
          <a:xfrm>
            <a:off x="11759326" y="6492875"/>
            <a:ext cx="432674" cy="365125"/>
          </a:xfrm>
        </p:spPr>
        <p:txBody>
          <a:bodyPr>
            <a:normAutofit/>
          </a:bodyPr>
          <a:lstStyle/>
          <a:p>
            <a:pPr algn="l">
              <a:spcAft>
                <a:spcPts val="600"/>
              </a:spcAft>
            </a:pPr>
            <a:fld id="{001A16A6-65E7-49EC-B0E0-2BD1E525C29C}" type="slidenum">
              <a:rPr lang="fr-FR">
                <a:solidFill>
                  <a:schemeClr val="tx1"/>
                </a:solidFill>
              </a:rPr>
              <a:pPr algn="l">
                <a:spcAft>
                  <a:spcPts val="600"/>
                </a:spcAft>
              </a:pPr>
              <a:t>11</a:t>
            </a:fld>
            <a:endParaRPr lang="fr-FR">
              <a:solidFill>
                <a:schemeClr val="tx1"/>
              </a:solidFill>
            </a:endParaRPr>
          </a:p>
        </p:txBody>
      </p:sp>
    </p:spTree>
    <p:extLst>
      <p:ext uri="{BB962C8B-B14F-4D97-AF65-F5344CB8AC3E}">
        <p14:creationId xmlns:p14="http://schemas.microsoft.com/office/powerpoint/2010/main" val="1370649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Espace réservé du numéro de diapositive 28">
            <a:extLst>
              <a:ext uri="{FF2B5EF4-FFF2-40B4-BE49-F238E27FC236}">
                <a16:creationId xmlns:a16="http://schemas.microsoft.com/office/drawing/2014/main" id="{B73A4982-7F25-404A-A8A0-3C0CDFD2A9C8}"/>
              </a:ext>
            </a:extLst>
          </p:cNvPr>
          <p:cNvSpPr>
            <a:spLocks noGrp="1"/>
          </p:cNvSpPr>
          <p:nvPr>
            <p:ph type="sldNum" sz="quarter" idx="12"/>
          </p:nvPr>
        </p:nvSpPr>
        <p:spPr>
          <a:xfrm>
            <a:off x="11198853" y="6491193"/>
            <a:ext cx="1052510" cy="365125"/>
          </a:xfrm>
        </p:spPr>
        <p:txBody>
          <a:bodyPr/>
          <a:lstStyle/>
          <a:p>
            <a:fld id="{001A16A6-65E7-49EC-B0E0-2BD1E525C29C}" type="slidenum">
              <a:rPr lang="fr-FR" smtClean="0"/>
              <a:t>12</a:t>
            </a:fld>
            <a:endParaRPr lang="fr-FR" dirty="0"/>
          </a:p>
        </p:txBody>
      </p:sp>
      <p:sp>
        <p:nvSpPr>
          <p:cNvPr id="2" name="Titre 1">
            <a:extLst>
              <a:ext uri="{FF2B5EF4-FFF2-40B4-BE49-F238E27FC236}">
                <a16:creationId xmlns:a16="http://schemas.microsoft.com/office/drawing/2014/main" id="{E3AF5558-5853-4B48-A1BA-70F314A84ED7}"/>
              </a:ext>
            </a:extLst>
          </p:cNvPr>
          <p:cNvSpPr>
            <a:spLocks noGrp="1"/>
          </p:cNvSpPr>
          <p:nvPr>
            <p:ph type="title" idx="4294967295"/>
          </p:nvPr>
        </p:nvSpPr>
        <p:spPr>
          <a:xfrm>
            <a:off x="392136" y="-506413"/>
            <a:ext cx="11029950" cy="1012825"/>
          </a:xfrm>
        </p:spPr>
        <p:txBody>
          <a:bodyPr/>
          <a:lstStyle/>
          <a:p>
            <a:r>
              <a:rPr lang="fr-FR" dirty="0">
                <a:solidFill>
                  <a:schemeClr val="tx1"/>
                </a:solidFill>
              </a:rPr>
              <a:t>Traitement sur le texte : vectorisation</a:t>
            </a:r>
          </a:p>
        </p:txBody>
      </p:sp>
      <p:pic>
        <p:nvPicPr>
          <p:cNvPr id="9" name="Image 8" descr="Une image contenant texte&#10;&#10;Description générée automatiquement">
            <a:extLst>
              <a:ext uri="{FF2B5EF4-FFF2-40B4-BE49-F238E27FC236}">
                <a16:creationId xmlns:a16="http://schemas.microsoft.com/office/drawing/2014/main" id="{009DACA8-1DD3-452E-8842-F6AB9BD1C3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317" y="517059"/>
            <a:ext cx="1604193" cy="1203145"/>
          </a:xfrm>
          <a:prstGeom prst="rect">
            <a:avLst/>
          </a:prstGeom>
        </p:spPr>
      </p:pic>
      <p:sp>
        <p:nvSpPr>
          <p:cNvPr id="12" name="ZoneTexte 11">
            <a:extLst>
              <a:ext uri="{FF2B5EF4-FFF2-40B4-BE49-F238E27FC236}">
                <a16:creationId xmlns:a16="http://schemas.microsoft.com/office/drawing/2014/main" id="{BBCF2F86-9313-41E3-9E26-24FAB1C61245}"/>
              </a:ext>
            </a:extLst>
          </p:cNvPr>
          <p:cNvSpPr txBox="1"/>
          <p:nvPr/>
        </p:nvSpPr>
        <p:spPr>
          <a:xfrm>
            <a:off x="2364956" y="520795"/>
            <a:ext cx="9328105" cy="646331"/>
          </a:xfrm>
          <a:prstGeom prst="rect">
            <a:avLst/>
          </a:prstGeom>
          <a:noFill/>
        </p:spPr>
        <p:txBody>
          <a:bodyPr wrap="square">
            <a:spAutoFit/>
          </a:bodyPr>
          <a:lstStyle/>
          <a:p>
            <a:r>
              <a:rPr lang="fr-FR" dirty="0">
                <a:sym typeface="Wingdings" panose="05000000000000000000" pitchFamily="2" charset="2"/>
              </a:rPr>
              <a:t>Mettre en minuscule, élimination mots vide, ponctuation, correction d’</a:t>
            </a:r>
            <a:r>
              <a:rPr lang="fr-FR" dirty="0" err="1">
                <a:sym typeface="Wingdings" panose="05000000000000000000" pitchFamily="2" charset="2"/>
              </a:rPr>
              <a:t>othographe</a:t>
            </a:r>
            <a:r>
              <a:rPr lang="fr-FR" dirty="0">
                <a:sym typeface="Wingdings" panose="05000000000000000000" pitchFamily="2" charset="2"/>
              </a:rPr>
              <a:t>, lemmatisation, </a:t>
            </a:r>
            <a:r>
              <a:rPr lang="fr-FR" dirty="0" err="1">
                <a:sym typeface="Wingdings" panose="05000000000000000000" pitchFamily="2" charset="2"/>
              </a:rPr>
              <a:t>stemming</a:t>
            </a:r>
            <a:r>
              <a:rPr lang="fr-FR" dirty="0">
                <a:sym typeface="Wingdings" panose="05000000000000000000" pitchFamily="2" charset="2"/>
              </a:rPr>
              <a:t>, tokenisation, extraction POS</a:t>
            </a:r>
          </a:p>
        </p:txBody>
      </p:sp>
      <p:sp>
        <p:nvSpPr>
          <p:cNvPr id="13" name="Flèche : droite 12">
            <a:extLst>
              <a:ext uri="{FF2B5EF4-FFF2-40B4-BE49-F238E27FC236}">
                <a16:creationId xmlns:a16="http://schemas.microsoft.com/office/drawing/2014/main" id="{251647EF-9924-4F7F-924C-723697FA7F6E}"/>
              </a:ext>
            </a:extLst>
          </p:cNvPr>
          <p:cNvSpPr/>
          <p:nvPr/>
        </p:nvSpPr>
        <p:spPr>
          <a:xfrm>
            <a:off x="1804868" y="1256645"/>
            <a:ext cx="392482" cy="1478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a:extLst>
              <a:ext uri="{FF2B5EF4-FFF2-40B4-BE49-F238E27FC236}">
                <a16:creationId xmlns:a16="http://schemas.microsoft.com/office/drawing/2014/main" id="{50F1F9BA-2390-47FD-AAA1-6395B58B48BF}"/>
              </a:ext>
            </a:extLst>
          </p:cNvPr>
          <p:cNvSpPr txBox="1"/>
          <p:nvPr/>
        </p:nvSpPr>
        <p:spPr>
          <a:xfrm>
            <a:off x="666545" y="1424439"/>
            <a:ext cx="1604193" cy="338554"/>
          </a:xfrm>
          <a:prstGeom prst="rect">
            <a:avLst/>
          </a:prstGeom>
          <a:noFill/>
        </p:spPr>
        <p:txBody>
          <a:bodyPr wrap="square">
            <a:spAutoFit/>
          </a:bodyPr>
          <a:lstStyle/>
          <a:p>
            <a:r>
              <a:rPr lang="fr-FR" sz="1600" dirty="0">
                <a:sym typeface="Wingdings" panose="05000000000000000000" pitchFamily="2" charset="2"/>
              </a:rPr>
              <a:t> description</a:t>
            </a:r>
          </a:p>
        </p:txBody>
      </p:sp>
      <p:pic>
        <p:nvPicPr>
          <p:cNvPr id="26" name="Image 25">
            <a:extLst>
              <a:ext uri="{FF2B5EF4-FFF2-40B4-BE49-F238E27FC236}">
                <a16:creationId xmlns:a16="http://schemas.microsoft.com/office/drawing/2014/main" id="{6F124F31-A313-458A-9AFA-FBD586DD75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0149" y="5640427"/>
            <a:ext cx="1334346" cy="1150144"/>
          </a:xfrm>
          <a:prstGeom prst="rect">
            <a:avLst/>
          </a:prstGeom>
        </p:spPr>
      </p:pic>
      <p:pic>
        <p:nvPicPr>
          <p:cNvPr id="28" name="Image 27">
            <a:extLst>
              <a:ext uri="{FF2B5EF4-FFF2-40B4-BE49-F238E27FC236}">
                <a16:creationId xmlns:a16="http://schemas.microsoft.com/office/drawing/2014/main" id="{F8A606DF-7FB5-4E3A-94F9-66F7EB6A44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682" y="5702048"/>
            <a:ext cx="1844922" cy="905187"/>
          </a:xfrm>
          <a:prstGeom prst="rect">
            <a:avLst/>
          </a:prstGeom>
        </p:spPr>
      </p:pic>
      <p:grpSp>
        <p:nvGrpSpPr>
          <p:cNvPr id="6" name="Groupe 5">
            <a:extLst>
              <a:ext uri="{FF2B5EF4-FFF2-40B4-BE49-F238E27FC236}">
                <a16:creationId xmlns:a16="http://schemas.microsoft.com/office/drawing/2014/main" id="{FD8556AA-0F59-4CB0-AD0C-951315DE93CF}"/>
              </a:ext>
            </a:extLst>
          </p:cNvPr>
          <p:cNvGrpSpPr/>
          <p:nvPr/>
        </p:nvGrpSpPr>
        <p:grpSpPr>
          <a:xfrm>
            <a:off x="638165" y="2067557"/>
            <a:ext cx="3536571" cy="4728746"/>
            <a:chOff x="311847" y="2513487"/>
            <a:chExt cx="3536571" cy="4728746"/>
          </a:xfrm>
        </p:grpSpPr>
        <p:sp>
          <p:nvSpPr>
            <p:cNvPr id="18" name="Rectangle 17">
              <a:extLst>
                <a:ext uri="{FF2B5EF4-FFF2-40B4-BE49-F238E27FC236}">
                  <a16:creationId xmlns:a16="http://schemas.microsoft.com/office/drawing/2014/main" id="{2F614BC0-F5AA-4241-AC82-6898CD83D361}"/>
                </a:ext>
              </a:extLst>
            </p:cNvPr>
            <p:cNvSpPr/>
            <p:nvPr/>
          </p:nvSpPr>
          <p:spPr>
            <a:xfrm>
              <a:off x="311847" y="2822054"/>
              <a:ext cx="3536568" cy="44201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dirty="0">
                <a:solidFill>
                  <a:schemeClr val="tx1"/>
                </a:solidFill>
                <a:sym typeface="Wingdings" panose="05000000000000000000" pitchFamily="2" charset="2"/>
              </a:endParaRPr>
            </a:p>
            <a:p>
              <a:r>
                <a:rPr lang="fr-FR" dirty="0">
                  <a:solidFill>
                    <a:schemeClr val="tx1"/>
                  </a:solidFill>
                  <a:sym typeface="Wingdings" panose="05000000000000000000" pitchFamily="2" charset="2"/>
                </a:rPr>
                <a:t>Représentation numérique des textes (matrice ou des vecteurs) : les suites de n mots  sont considérés comme indépendants les uns des autres</a:t>
              </a:r>
            </a:p>
            <a:p>
              <a:r>
                <a:rPr lang="fr-FR" dirty="0">
                  <a:solidFill>
                    <a:schemeClr val="tx1"/>
                  </a:solidFill>
                  <a:sym typeface="Wingdings" panose="05000000000000000000" pitchFamily="2" charset="2"/>
                </a:rPr>
                <a:t>Exemple n=1 donne Bag of </a:t>
              </a:r>
              <a:r>
                <a:rPr lang="fr-FR" dirty="0" err="1">
                  <a:solidFill>
                    <a:schemeClr val="tx1"/>
                  </a:solidFill>
                  <a:sym typeface="Wingdings" panose="05000000000000000000" pitchFamily="2" charset="2"/>
                </a:rPr>
                <a:t>Words</a:t>
              </a:r>
              <a:endParaRPr lang="fr-FR" dirty="0">
                <a:solidFill>
                  <a:schemeClr val="tx1"/>
                </a:solidFill>
                <a:sym typeface="Wingdings" panose="05000000000000000000" pitchFamily="2" charset="2"/>
              </a:endParaRPr>
            </a:p>
            <a:p>
              <a:endParaRPr lang="fr-FR" sz="900" dirty="0">
                <a:solidFill>
                  <a:schemeClr val="tx1"/>
                </a:solidFill>
                <a:sym typeface="Wingdings" panose="05000000000000000000" pitchFamily="2" charset="2"/>
              </a:endParaRPr>
            </a:p>
            <a:p>
              <a:endParaRPr lang="fr-FR" dirty="0">
                <a:solidFill>
                  <a:schemeClr val="tx1"/>
                </a:solidFill>
                <a:sym typeface="Wingdings" panose="05000000000000000000" pitchFamily="2" charset="2"/>
              </a:endParaRPr>
            </a:p>
            <a:p>
              <a:endParaRPr lang="fr-FR" dirty="0">
                <a:solidFill>
                  <a:schemeClr val="tx1"/>
                </a:solidFill>
                <a:sym typeface="Wingdings" panose="05000000000000000000" pitchFamily="2" charset="2"/>
              </a:endParaRPr>
            </a:p>
            <a:p>
              <a:endParaRPr lang="fr-FR" dirty="0">
                <a:solidFill>
                  <a:schemeClr val="tx1"/>
                </a:solidFill>
                <a:sym typeface="Wingdings" panose="05000000000000000000" pitchFamily="2" charset="2"/>
              </a:endParaRPr>
            </a:p>
            <a:p>
              <a:endParaRPr lang="fr-FR" dirty="0">
                <a:solidFill>
                  <a:schemeClr val="tx1"/>
                </a:solidFill>
                <a:sym typeface="Wingdings" panose="05000000000000000000" pitchFamily="2" charset="2"/>
              </a:endParaRPr>
            </a:p>
            <a:p>
              <a:endParaRPr lang="fr-FR" dirty="0">
                <a:solidFill>
                  <a:schemeClr val="tx1"/>
                </a:solidFill>
                <a:sym typeface="Wingdings" panose="05000000000000000000" pitchFamily="2" charset="2"/>
              </a:endParaRPr>
            </a:p>
            <a:p>
              <a:r>
                <a:rPr lang="fr-FR" dirty="0" err="1">
                  <a:solidFill>
                    <a:schemeClr val="tx1"/>
                  </a:solidFill>
                  <a:sym typeface="Wingdings" panose="05000000000000000000" pitchFamily="2" charset="2"/>
                </a:rPr>
                <a:t>Tf_idf</a:t>
              </a:r>
              <a:r>
                <a:rPr lang="fr-FR" dirty="0">
                  <a:solidFill>
                    <a:schemeClr val="tx1"/>
                  </a:solidFill>
                  <a:sym typeface="Wingdings" panose="05000000000000000000" pitchFamily="2" charset="2"/>
                </a:rPr>
                <a:t> : </a:t>
              </a:r>
              <a:r>
                <a:rPr lang="fr-FR" dirty="0" err="1">
                  <a:solidFill>
                    <a:schemeClr val="tx1"/>
                  </a:solidFill>
                  <a:sym typeface="Wingdings" panose="05000000000000000000" pitchFamily="2" charset="2"/>
                </a:rPr>
                <a:t>examination</a:t>
              </a:r>
              <a:r>
                <a:rPr lang="fr-FR" dirty="0">
                  <a:solidFill>
                    <a:schemeClr val="tx1"/>
                  </a:solidFill>
                  <a:sym typeface="Wingdings" panose="05000000000000000000" pitchFamily="2" charset="2"/>
                </a:rPr>
                <a:t> des fréquences des mots rares</a:t>
              </a:r>
            </a:p>
            <a:p>
              <a:endParaRPr lang="fr-FR" dirty="0">
                <a:solidFill>
                  <a:schemeClr val="tx1"/>
                </a:solidFill>
                <a:sym typeface="Wingdings" panose="05000000000000000000" pitchFamily="2" charset="2"/>
              </a:endParaRPr>
            </a:p>
            <a:p>
              <a:endParaRPr lang="fr-FR" dirty="0">
                <a:solidFill>
                  <a:schemeClr val="tx1"/>
                </a:solidFill>
                <a:sym typeface="Wingdings" panose="05000000000000000000" pitchFamily="2" charset="2"/>
              </a:endParaRPr>
            </a:p>
            <a:p>
              <a:endParaRPr lang="fr-FR" dirty="0">
                <a:solidFill>
                  <a:schemeClr val="tx1"/>
                </a:solidFill>
                <a:sym typeface="Wingdings" panose="05000000000000000000" pitchFamily="2" charset="2"/>
              </a:endParaRPr>
            </a:p>
            <a:p>
              <a:endParaRPr lang="fr-FR" dirty="0">
                <a:solidFill>
                  <a:schemeClr val="tx1"/>
                </a:solidFill>
                <a:sym typeface="Wingdings" panose="05000000000000000000" pitchFamily="2" charset="2"/>
              </a:endParaRPr>
            </a:p>
            <a:p>
              <a:r>
                <a:rPr lang="fr-FR" dirty="0">
                  <a:solidFill>
                    <a:schemeClr val="tx1"/>
                  </a:solidFill>
                  <a:sym typeface="Wingdings" panose="05000000000000000000" pitchFamily="2" charset="2"/>
                </a:rPr>
                <a:t> </a:t>
              </a:r>
            </a:p>
          </p:txBody>
        </p:sp>
        <p:sp>
          <p:nvSpPr>
            <p:cNvPr id="25" name="Rectangle 24">
              <a:extLst>
                <a:ext uri="{FF2B5EF4-FFF2-40B4-BE49-F238E27FC236}">
                  <a16:creationId xmlns:a16="http://schemas.microsoft.com/office/drawing/2014/main" id="{E1BBB117-A471-4E83-AB5F-A87BEFDCE056}"/>
                </a:ext>
              </a:extLst>
            </p:cNvPr>
            <p:cNvSpPr/>
            <p:nvPr/>
          </p:nvSpPr>
          <p:spPr>
            <a:xfrm>
              <a:off x="311850" y="2513487"/>
              <a:ext cx="3536568" cy="3085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sym typeface="Wingdings" panose="05000000000000000000" pitchFamily="2" charset="2"/>
                </a:rPr>
                <a:t>Méthodes n-grams et </a:t>
              </a:r>
              <a:r>
                <a:rPr lang="fr-FR" dirty="0" err="1">
                  <a:solidFill>
                    <a:schemeClr val="tx1"/>
                  </a:solidFill>
                  <a:sym typeface="Wingdings" panose="05000000000000000000" pitchFamily="2" charset="2"/>
                </a:rPr>
                <a:t>tf_idf</a:t>
              </a:r>
              <a:endParaRPr lang="fr-FR" dirty="0">
                <a:solidFill>
                  <a:schemeClr val="tx1"/>
                </a:solidFill>
                <a:sym typeface="Wingdings" panose="05000000000000000000" pitchFamily="2" charset="2"/>
              </a:endParaRPr>
            </a:p>
          </p:txBody>
        </p:sp>
      </p:grpSp>
      <p:grpSp>
        <p:nvGrpSpPr>
          <p:cNvPr id="3" name="Groupe 2">
            <a:extLst>
              <a:ext uri="{FF2B5EF4-FFF2-40B4-BE49-F238E27FC236}">
                <a16:creationId xmlns:a16="http://schemas.microsoft.com/office/drawing/2014/main" id="{6D932B78-1612-44E2-885E-F8618245939B}"/>
              </a:ext>
            </a:extLst>
          </p:cNvPr>
          <p:cNvGrpSpPr/>
          <p:nvPr/>
        </p:nvGrpSpPr>
        <p:grpSpPr>
          <a:xfrm>
            <a:off x="4420792" y="2103300"/>
            <a:ext cx="3536696" cy="4692952"/>
            <a:chOff x="4197663" y="2549230"/>
            <a:chExt cx="3536696" cy="4692952"/>
          </a:xfrm>
        </p:grpSpPr>
        <p:sp>
          <p:nvSpPr>
            <p:cNvPr id="19" name="Rectangle 18">
              <a:extLst>
                <a:ext uri="{FF2B5EF4-FFF2-40B4-BE49-F238E27FC236}">
                  <a16:creationId xmlns:a16="http://schemas.microsoft.com/office/drawing/2014/main" id="{EF4997C4-C3BE-4C1B-A0A1-5B5BDFAFF08A}"/>
                </a:ext>
              </a:extLst>
            </p:cNvPr>
            <p:cNvSpPr/>
            <p:nvPr/>
          </p:nvSpPr>
          <p:spPr>
            <a:xfrm>
              <a:off x="4197663" y="2857797"/>
              <a:ext cx="3536568" cy="4384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chemeClr val="tx1"/>
                  </a:solidFill>
                  <a:sym typeface="Wingdings" panose="05000000000000000000" pitchFamily="2" charset="2"/>
                </a:rPr>
                <a:t>Représentation numérique en vecteurs qui capte leurs sens, relations sémantiques et les différents contextes dans lesquels ils sont utilisés. Exemple Word2vec</a:t>
              </a:r>
            </a:p>
            <a:p>
              <a:r>
                <a:rPr lang="fr-FR" dirty="0">
                  <a:solidFill>
                    <a:schemeClr val="tx1"/>
                  </a:solidFill>
                  <a:sym typeface="Wingdings" panose="05000000000000000000" pitchFamily="2" charset="2"/>
                </a:rPr>
                <a:t>Réseau de neurone avec couche cachée </a:t>
              </a:r>
            </a:p>
            <a:p>
              <a:endParaRPr lang="fr-FR" dirty="0">
                <a:solidFill>
                  <a:schemeClr val="tx1"/>
                </a:solidFill>
                <a:sym typeface="Wingdings" panose="05000000000000000000" pitchFamily="2" charset="2"/>
              </a:endParaRPr>
            </a:p>
            <a:p>
              <a:endParaRPr lang="fr-FR" dirty="0">
                <a:solidFill>
                  <a:schemeClr val="tx1"/>
                </a:solidFill>
                <a:sym typeface="Wingdings" panose="05000000000000000000" pitchFamily="2" charset="2"/>
              </a:endParaRPr>
            </a:p>
            <a:p>
              <a:endParaRPr lang="fr-FR" dirty="0">
                <a:solidFill>
                  <a:schemeClr val="tx1"/>
                </a:solidFill>
                <a:sym typeface="Wingdings" panose="05000000000000000000" pitchFamily="2" charset="2"/>
              </a:endParaRPr>
            </a:p>
            <a:p>
              <a:endParaRPr lang="fr-FR" dirty="0">
                <a:solidFill>
                  <a:schemeClr val="tx1"/>
                </a:solidFill>
                <a:sym typeface="Wingdings" panose="05000000000000000000" pitchFamily="2" charset="2"/>
              </a:endParaRPr>
            </a:p>
            <a:p>
              <a:endParaRPr lang="fr-FR" dirty="0">
                <a:solidFill>
                  <a:schemeClr val="tx1"/>
                </a:solidFill>
                <a:sym typeface="Wingdings" panose="05000000000000000000" pitchFamily="2" charset="2"/>
              </a:endParaRPr>
            </a:p>
            <a:p>
              <a:endParaRPr lang="fr-FR" dirty="0">
                <a:solidFill>
                  <a:schemeClr val="tx1"/>
                </a:solidFill>
                <a:sym typeface="Wingdings" panose="05000000000000000000" pitchFamily="2" charset="2"/>
              </a:endParaRPr>
            </a:p>
            <a:p>
              <a:endParaRPr lang="fr-FR" dirty="0">
                <a:solidFill>
                  <a:schemeClr val="tx1"/>
                </a:solidFill>
                <a:sym typeface="Wingdings" panose="05000000000000000000" pitchFamily="2" charset="2"/>
              </a:endParaRPr>
            </a:p>
            <a:p>
              <a:endParaRPr lang="fr-FR" dirty="0">
                <a:solidFill>
                  <a:schemeClr val="tx1"/>
                </a:solidFill>
                <a:sym typeface="Wingdings" panose="05000000000000000000" pitchFamily="2" charset="2"/>
              </a:endParaRPr>
            </a:p>
          </p:txBody>
        </p:sp>
        <p:sp>
          <p:nvSpPr>
            <p:cNvPr id="30" name="Rectangle 29">
              <a:extLst>
                <a:ext uri="{FF2B5EF4-FFF2-40B4-BE49-F238E27FC236}">
                  <a16:creationId xmlns:a16="http://schemas.microsoft.com/office/drawing/2014/main" id="{9AECC7B2-3326-483F-8177-15ABAB12B6D3}"/>
                </a:ext>
              </a:extLst>
            </p:cNvPr>
            <p:cNvSpPr/>
            <p:nvPr/>
          </p:nvSpPr>
          <p:spPr>
            <a:xfrm>
              <a:off x="4197791" y="2549230"/>
              <a:ext cx="3536568" cy="3085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sym typeface="Wingdings" panose="05000000000000000000" pitchFamily="2" charset="2"/>
                </a:rPr>
                <a:t>Modèles en Word </a:t>
              </a:r>
              <a:r>
                <a:rPr lang="fr-FR" dirty="0" err="1">
                  <a:solidFill>
                    <a:schemeClr val="tx1"/>
                  </a:solidFill>
                  <a:sym typeface="Wingdings" panose="05000000000000000000" pitchFamily="2" charset="2"/>
                </a:rPr>
                <a:t>Embeding</a:t>
              </a:r>
              <a:r>
                <a:rPr lang="fr-FR" dirty="0">
                  <a:solidFill>
                    <a:schemeClr val="tx1"/>
                  </a:solidFill>
                  <a:sym typeface="Wingdings" panose="05000000000000000000" pitchFamily="2" charset="2"/>
                </a:rPr>
                <a:t> </a:t>
              </a:r>
            </a:p>
          </p:txBody>
        </p:sp>
      </p:grpSp>
      <p:sp>
        <p:nvSpPr>
          <p:cNvPr id="31" name="Rectangle 30">
            <a:extLst>
              <a:ext uri="{FF2B5EF4-FFF2-40B4-BE49-F238E27FC236}">
                <a16:creationId xmlns:a16="http://schemas.microsoft.com/office/drawing/2014/main" id="{9CC93D61-148E-4A2B-94EA-AD8CA74C71A2}"/>
              </a:ext>
            </a:extLst>
          </p:cNvPr>
          <p:cNvSpPr/>
          <p:nvPr/>
        </p:nvSpPr>
        <p:spPr>
          <a:xfrm>
            <a:off x="8200709" y="2114888"/>
            <a:ext cx="3841509" cy="3085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sym typeface="Wingdings" panose="05000000000000000000" pitchFamily="2" charset="2"/>
              </a:rPr>
              <a:t>Modèles basés Transformers</a:t>
            </a:r>
          </a:p>
        </p:txBody>
      </p:sp>
      <p:sp>
        <p:nvSpPr>
          <p:cNvPr id="32" name="Rectangle : coins arrondis 31">
            <a:extLst>
              <a:ext uri="{FF2B5EF4-FFF2-40B4-BE49-F238E27FC236}">
                <a16:creationId xmlns:a16="http://schemas.microsoft.com/office/drawing/2014/main" id="{A44DF671-92A3-4397-BAFA-46B36FFC47DC}"/>
              </a:ext>
            </a:extLst>
          </p:cNvPr>
          <p:cNvSpPr/>
          <p:nvPr/>
        </p:nvSpPr>
        <p:spPr>
          <a:xfrm rot="16200000">
            <a:off x="-691374" y="4251191"/>
            <a:ext cx="1884649" cy="391531"/>
          </a:xfrm>
          <a:prstGeom prst="roundRect">
            <a:avLst>
              <a:gd name="adj" fmla="val 599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Vectorisation</a:t>
            </a:r>
          </a:p>
        </p:txBody>
      </p:sp>
      <p:sp>
        <p:nvSpPr>
          <p:cNvPr id="33" name="Rectangle : coins arrondis 32">
            <a:extLst>
              <a:ext uri="{FF2B5EF4-FFF2-40B4-BE49-F238E27FC236}">
                <a16:creationId xmlns:a16="http://schemas.microsoft.com/office/drawing/2014/main" id="{525C8877-8251-43D8-83D1-BB90D19A32CA}"/>
              </a:ext>
            </a:extLst>
          </p:cNvPr>
          <p:cNvSpPr/>
          <p:nvPr/>
        </p:nvSpPr>
        <p:spPr>
          <a:xfrm rot="16200000">
            <a:off x="-340792" y="997440"/>
            <a:ext cx="1168860" cy="391532"/>
          </a:xfrm>
          <a:prstGeom prst="roundRect">
            <a:avLst>
              <a:gd name="adj" fmla="val 599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Nettoyage</a:t>
            </a:r>
          </a:p>
        </p:txBody>
      </p:sp>
      <p:pic>
        <p:nvPicPr>
          <p:cNvPr id="15" name="Image 14">
            <a:extLst>
              <a:ext uri="{FF2B5EF4-FFF2-40B4-BE49-F238E27FC236}">
                <a16:creationId xmlns:a16="http://schemas.microsoft.com/office/drawing/2014/main" id="{F5153D60-0E70-45DF-B866-344DFFFD3B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2390" y="4658397"/>
            <a:ext cx="3150425" cy="1848071"/>
          </a:xfrm>
          <a:prstGeom prst="rect">
            <a:avLst/>
          </a:prstGeom>
        </p:spPr>
      </p:pic>
      <p:sp>
        <p:nvSpPr>
          <p:cNvPr id="35" name="ZoneTexte 34">
            <a:extLst>
              <a:ext uri="{FF2B5EF4-FFF2-40B4-BE49-F238E27FC236}">
                <a16:creationId xmlns:a16="http://schemas.microsoft.com/office/drawing/2014/main" id="{E8E88E4D-283D-48BC-9122-CC4D342C441B}"/>
              </a:ext>
            </a:extLst>
          </p:cNvPr>
          <p:cNvSpPr txBox="1"/>
          <p:nvPr/>
        </p:nvSpPr>
        <p:spPr>
          <a:xfrm>
            <a:off x="2364956" y="1160011"/>
            <a:ext cx="9827044" cy="523220"/>
          </a:xfrm>
          <a:prstGeom prst="rect">
            <a:avLst/>
          </a:prstGeom>
          <a:noFill/>
        </p:spPr>
        <p:txBody>
          <a:bodyPr wrap="square">
            <a:spAutoFit/>
          </a:bodyPr>
          <a:lstStyle/>
          <a:p>
            <a:r>
              <a:rPr lang="en-US" sz="1400" b="1" dirty="0" err="1"/>
              <a:t>Exemple</a:t>
            </a:r>
            <a:r>
              <a:rPr lang="en-US" sz="1400" b="1" dirty="0"/>
              <a:t>  :  </a:t>
            </a:r>
            <a:r>
              <a:rPr lang="en-US" sz="1400" u="sng" dirty="0" err="1"/>
              <a:t>Texte</a:t>
            </a:r>
            <a:r>
              <a:rPr lang="en-US" sz="1400" u="sng" dirty="0"/>
              <a:t> </a:t>
            </a:r>
            <a:r>
              <a:rPr lang="en-US" sz="1400" u="sng" dirty="0" err="1"/>
              <a:t>d’origine</a:t>
            </a:r>
            <a:r>
              <a:rPr lang="en-US" sz="1400" u="sng" dirty="0"/>
              <a:t> : </a:t>
            </a:r>
            <a:r>
              <a:rPr lang="en-US" sz="1400" dirty="0"/>
              <a:t>key feature elegance polyester </a:t>
            </a:r>
            <a:r>
              <a:rPr lang="en-US" sz="1400" dirty="0" err="1"/>
              <a:t>multicolo</a:t>
            </a:r>
            <a:endParaRPr lang="en-US" sz="1400" dirty="0"/>
          </a:p>
          <a:p>
            <a:r>
              <a:rPr lang="en-US" sz="1400" u="sng" dirty="0"/>
              <a:t>Après extraction des POS </a:t>
            </a:r>
            <a:r>
              <a:rPr lang="en-US" sz="1400" dirty="0"/>
              <a:t>: </a:t>
            </a:r>
            <a:r>
              <a:rPr lang="en-US" sz="1400" dirty="0" err="1"/>
              <a:t>key_ADJ</a:t>
            </a:r>
            <a:r>
              <a:rPr lang="en-US" sz="1400" dirty="0"/>
              <a:t>, </a:t>
            </a:r>
            <a:r>
              <a:rPr lang="en-US" sz="1400" dirty="0" err="1"/>
              <a:t>feature_NOUN</a:t>
            </a:r>
            <a:r>
              <a:rPr lang="en-US" sz="1400" dirty="0"/>
              <a:t>, </a:t>
            </a:r>
            <a:r>
              <a:rPr lang="en-US" sz="1400" dirty="0" err="1"/>
              <a:t>elegance_NOUN</a:t>
            </a:r>
            <a:r>
              <a:rPr lang="en-US" sz="1400" dirty="0"/>
              <a:t> </a:t>
            </a:r>
            <a:r>
              <a:rPr lang="en-US" sz="1400" dirty="0" err="1"/>
              <a:t>polyester_N</a:t>
            </a:r>
            <a:endParaRPr lang="en-US" sz="1400" dirty="0"/>
          </a:p>
        </p:txBody>
      </p:sp>
      <p:sp>
        <p:nvSpPr>
          <p:cNvPr id="37" name="ZoneTexte 36">
            <a:extLst>
              <a:ext uri="{FF2B5EF4-FFF2-40B4-BE49-F238E27FC236}">
                <a16:creationId xmlns:a16="http://schemas.microsoft.com/office/drawing/2014/main" id="{E0906597-89B0-49A4-B481-A4C7FC31A131}"/>
              </a:ext>
            </a:extLst>
          </p:cNvPr>
          <p:cNvSpPr txBox="1"/>
          <p:nvPr/>
        </p:nvSpPr>
        <p:spPr>
          <a:xfrm>
            <a:off x="7957360" y="963819"/>
            <a:ext cx="6096000" cy="646331"/>
          </a:xfrm>
          <a:prstGeom prst="rect">
            <a:avLst/>
          </a:prstGeom>
          <a:noFill/>
        </p:spPr>
        <p:txBody>
          <a:bodyPr wrap="square">
            <a:spAutoFit/>
          </a:bodyPr>
          <a:lstStyle/>
          <a:p>
            <a:r>
              <a:rPr lang="en-US" dirty="0"/>
              <a:t>The attention-mechanism looks at an input sequence and decides at each step which other parts of the sequence are important.</a:t>
            </a:r>
            <a:r>
              <a:rPr lang="en-US" b="0" i="0" dirty="0">
                <a:solidFill>
                  <a:srgbClr val="292929"/>
                </a:solidFill>
                <a:effectLst/>
                <a:latin typeface="charter"/>
              </a:rPr>
              <a:t> I</a:t>
            </a:r>
            <a:endParaRPr lang="fr-FR" dirty="0"/>
          </a:p>
        </p:txBody>
      </p:sp>
      <p:pic>
        <p:nvPicPr>
          <p:cNvPr id="39" name="Image 38" descr="Une image contenant table&#10;&#10;Description générée automatiquement">
            <a:extLst>
              <a:ext uri="{FF2B5EF4-FFF2-40B4-BE49-F238E27FC236}">
                <a16:creationId xmlns:a16="http://schemas.microsoft.com/office/drawing/2014/main" id="{40E9D917-F792-4E47-9826-E6A912B5DD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29625" y="4778524"/>
            <a:ext cx="3500291" cy="1972774"/>
          </a:xfrm>
          <a:prstGeom prst="rect">
            <a:avLst/>
          </a:prstGeom>
        </p:spPr>
      </p:pic>
      <p:sp>
        <p:nvSpPr>
          <p:cNvPr id="40" name="Rectangle 39">
            <a:extLst>
              <a:ext uri="{FF2B5EF4-FFF2-40B4-BE49-F238E27FC236}">
                <a16:creationId xmlns:a16="http://schemas.microsoft.com/office/drawing/2014/main" id="{AF37054F-9563-4D8F-8A1D-E75BD1A158A7}"/>
              </a:ext>
            </a:extLst>
          </p:cNvPr>
          <p:cNvSpPr/>
          <p:nvPr/>
        </p:nvSpPr>
        <p:spPr>
          <a:xfrm>
            <a:off x="8200709" y="2430168"/>
            <a:ext cx="3841509" cy="4360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dirty="0">
              <a:solidFill>
                <a:schemeClr val="tx1"/>
              </a:solidFill>
              <a:sym typeface="Wingdings" panose="05000000000000000000" pitchFamily="2" charset="2"/>
            </a:endParaRPr>
          </a:p>
          <a:p>
            <a:r>
              <a:rPr lang="fr-FR" dirty="0">
                <a:solidFill>
                  <a:schemeClr val="tx1"/>
                </a:solidFill>
              </a:rPr>
              <a:t>BERT</a:t>
            </a:r>
            <a:r>
              <a:rPr lang="fr-FR" i="1" dirty="0">
                <a:solidFill>
                  <a:schemeClr val="tx1"/>
                </a:solidFill>
              </a:rPr>
              <a:t>(</a:t>
            </a:r>
            <a:r>
              <a:rPr lang="fr-FR" i="1" dirty="0" err="1">
                <a:solidFill>
                  <a:schemeClr val="tx1"/>
                </a:solidFill>
              </a:rPr>
              <a:t>Bidirectional</a:t>
            </a:r>
            <a:r>
              <a:rPr lang="fr-FR" i="1" dirty="0">
                <a:solidFill>
                  <a:schemeClr val="tx1"/>
                </a:solidFill>
              </a:rPr>
              <a:t> Encoder </a:t>
            </a:r>
            <a:r>
              <a:rPr lang="fr-FR" i="1" dirty="0" err="1">
                <a:solidFill>
                  <a:schemeClr val="tx1"/>
                </a:solidFill>
              </a:rPr>
              <a:t>Representations</a:t>
            </a:r>
            <a:r>
              <a:rPr lang="fr-FR" i="1" dirty="0">
                <a:solidFill>
                  <a:schemeClr val="tx1"/>
                </a:solidFill>
              </a:rPr>
              <a:t> </a:t>
            </a:r>
            <a:r>
              <a:rPr lang="fr-FR" i="1" dirty="0" err="1">
                <a:solidFill>
                  <a:schemeClr val="tx1"/>
                </a:solidFill>
              </a:rPr>
              <a:t>from</a:t>
            </a:r>
            <a:r>
              <a:rPr lang="fr-FR" i="1" dirty="0">
                <a:solidFill>
                  <a:schemeClr val="tx1"/>
                </a:solidFill>
              </a:rPr>
              <a:t> Transformers.)</a:t>
            </a:r>
            <a:endParaRPr lang="fr-FR" dirty="0">
              <a:solidFill>
                <a:schemeClr val="tx1"/>
              </a:solidFill>
            </a:endParaRPr>
          </a:p>
          <a:p>
            <a:r>
              <a:rPr lang="fr-FR" dirty="0">
                <a:solidFill>
                  <a:schemeClr val="tx1"/>
                </a:solidFill>
              </a:rPr>
              <a:t>Basé sur l’architecture </a:t>
            </a:r>
            <a:r>
              <a:rPr lang="fr-FR" b="1" dirty="0">
                <a:solidFill>
                  <a:schemeClr val="tx1"/>
                </a:solidFill>
              </a:rPr>
              <a:t>transformer</a:t>
            </a:r>
            <a:r>
              <a:rPr lang="fr-FR" dirty="0">
                <a:solidFill>
                  <a:schemeClr val="tx1"/>
                </a:solidFill>
              </a:rPr>
              <a:t> qui permet une modélisation plus efficaces des dépendances à long terme entre les </a:t>
            </a:r>
            <a:r>
              <a:rPr lang="fr-FR" dirty="0" err="1">
                <a:solidFill>
                  <a:schemeClr val="tx1"/>
                </a:solidFill>
              </a:rPr>
              <a:t>tokens</a:t>
            </a:r>
            <a:r>
              <a:rPr lang="fr-FR" dirty="0">
                <a:solidFill>
                  <a:schemeClr val="tx1"/>
                </a:solidFill>
              </a:rPr>
              <a:t> d’une séquence. Il s’appuie sur le mécanisme attention qui compte tenu d’un input décide à chaque étape quelles autres parties de la séquence sont importantes</a:t>
            </a:r>
          </a:p>
          <a:p>
            <a:r>
              <a:rPr lang="fr-FR" dirty="0">
                <a:solidFill>
                  <a:schemeClr val="tx1"/>
                </a:solidFill>
              </a:rPr>
              <a:t> </a:t>
            </a:r>
          </a:p>
          <a:p>
            <a:endParaRPr lang="fr-FR" dirty="0">
              <a:solidFill>
                <a:schemeClr val="tx1"/>
              </a:solidFill>
              <a:sym typeface="Wingdings" panose="05000000000000000000" pitchFamily="2" charset="2"/>
            </a:endParaRPr>
          </a:p>
          <a:p>
            <a:endParaRPr lang="fr-FR" dirty="0">
              <a:solidFill>
                <a:schemeClr val="tx1"/>
              </a:solidFill>
              <a:sym typeface="Wingdings" panose="05000000000000000000" pitchFamily="2" charset="2"/>
            </a:endParaRPr>
          </a:p>
          <a:p>
            <a:endParaRPr lang="fr-FR" dirty="0">
              <a:solidFill>
                <a:schemeClr val="tx1"/>
              </a:solidFill>
              <a:sym typeface="Wingdings" panose="05000000000000000000" pitchFamily="2" charset="2"/>
            </a:endParaRPr>
          </a:p>
          <a:p>
            <a:endParaRPr lang="fr-FR" dirty="0">
              <a:solidFill>
                <a:schemeClr val="tx1"/>
              </a:solidFill>
              <a:sym typeface="Wingdings" panose="05000000000000000000" pitchFamily="2" charset="2"/>
            </a:endParaRPr>
          </a:p>
          <a:p>
            <a:endParaRPr lang="fr-FR" dirty="0">
              <a:solidFill>
                <a:schemeClr val="tx1"/>
              </a:solidFill>
              <a:sym typeface="Wingdings" panose="05000000000000000000" pitchFamily="2" charset="2"/>
            </a:endParaRPr>
          </a:p>
          <a:p>
            <a:endParaRPr lang="fr-FR" dirty="0">
              <a:solidFill>
                <a:schemeClr val="tx1"/>
              </a:solidFill>
              <a:sym typeface="Wingdings" panose="05000000000000000000" pitchFamily="2" charset="2"/>
            </a:endParaRPr>
          </a:p>
        </p:txBody>
      </p:sp>
      <p:pic>
        <p:nvPicPr>
          <p:cNvPr id="42" name="Image 41">
            <a:extLst>
              <a:ext uri="{FF2B5EF4-FFF2-40B4-BE49-F238E27FC236}">
                <a16:creationId xmlns:a16="http://schemas.microsoft.com/office/drawing/2014/main" id="{D2DDFB82-2B89-4645-953E-D914EC6CD08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8564" y="3799363"/>
            <a:ext cx="1844922" cy="1477408"/>
          </a:xfrm>
          <a:prstGeom prst="rect">
            <a:avLst/>
          </a:prstGeom>
        </p:spPr>
      </p:pic>
    </p:spTree>
    <p:extLst>
      <p:ext uri="{BB962C8B-B14F-4D97-AF65-F5344CB8AC3E}">
        <p14:creationId xmlns:p14="http://schemas.microsoft.com/office/powerpoint/2010/main" val="3494394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6B84C91-9374-46DE-B2C5-1592A28091DD}"/>
              </a:ext>
            </a:extLst>
          </p:cNvPr>
          <p:cNvSpPr>
            <a:spLocks noGrp="1"/>
          </p:cNvSpPr>
          <p:nvPr>
            <p:ph type="sldNum" sz="quarter" idx="12"/>
          </p:nvPr>
        </p:nvSpPr>
        <p:spPr>
          <a:xfrm>
            <a:off x="11139490" y="6492875"/>
            <a:ext cx="1052510" cy="365125"/>
          </a:xfrm>
        </p:spPr>
        <p:txBody>
          <a:bodyPr/>
          <a:lstStyle/>
          <a:p>
            <a:fld id="{001A16A6-65E7-49EC-B0E0-2BD1E525C29C}" type="slidenum">
              <a:rPr lang="fr-FR" smtClean="0"/>
              <a:t>13</a:t>
            </a:fld>
            <a:endParaRPr lang="fr-FR"/>
          </a:p>
        </p:txBody>
      </p:sp>
      <p:sp>
        <p:nvSpPr>
          <p:cNvPr id="3" name="Rectangle : coins arrondis 2">
            <a:extLst>
              <a:ext uri="{FF2B5EF4-FFF2-40B4-BE49-F238E27FC236}">
                <a16:creationId xmlns:a16="http://schemas.microsoft.com/office/drawing/2014/main" id="{F2D6E127-84CB-4D96-A102-2765CBB77B92}"/>
              </a:ext>
            </a:extLst>
          </p:cNvPr>
          <p:cNvSpPr/>
          <p:nvPr/>
        </p:nvSpPr>
        <p:spPr>
          <a:xfrm>
            <a:off x="495776" y="640969"/>
            <a:ext cx="1465491" cy="391531"/>
          </a:xfrm>
          <a:prstGeom prst="roundRect">
            <a:avLst>
              <a:gd name="adj" fmla="val 599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Clustering</a:t>
            </a:r>
          </a:p>
        </p:txBody>
      </p:sp>
      <p:sp>
        <p:nvSpPr>
          <p:cNvPr id="4" name="Rectangle : coins arrondis 3">
            <a:extLst>
              <a:ext uri="{FF2B5EF4-FFF2-40B4-BE49-F238E27FC236}">
                <a16:creationId xmlns:a16="http://schemas.microsoft.com/office/drawing/2014/main" id="{40D57D3A-8EE6-4E96-95D6-AF9EDF2E7C5F}"/>
              </a:ext>
            </a:extLst>
          </p:cNvPr>
          <p:cNvSpPr/>
          <p:nvPr/>
        </p:nvSpPr>
        <p:spPr>
          <a:xfrm rot="16200000">
            <a:off x="-91651" y="5154054"/>
            <a:ext cx="1465491" cy="391531"/>
          </a:xfrm>
          <a:prstGeom prst="roundRect">
            <a:avLst>
              <a:gd name="adj" fmla="val 599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Evaluation </a:t>
            </a:r>
          </a:p>
        </p:txBody>
      </p:sp>
      <p:sp>
        <p:nvSpPr>
          <p:cNvPr id="5" name="Rectangle : coins arrondis 4">
            <a:extLst>
              <a:ext uri="{FF2B5EF4-FFF2-40B4-BE49-F238E27FC236}">
                <a16:creationId xmlns:a16="http://schemas.microsoft.com/office/drawing/2014/main" id="{B8DBE407-262B-4ADC-9E5E-380C55480508}"/>
              </a:ext>
            </a:extLst>
          </p:cNvPr>
          <p:cNvSpPr/>
          <p:nvPr/>
        </p:nvSpPr>
        <p:spPr>
          <a:xfrm>
            <a:off x="6008914" y="695444"/>
            <a:ext cx="1465491" cy="391531"/>
          </a:xfrm>
          <a:prstGeom prst="roundRect">
            <a:avLst>
              <a:gd name="adj" fmla="val 599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Classification</a:t>
            </a:r>
          </a:p>
        </p:txBody>
      </p:sp>
      <p:sp>
        <p:nvSpPr>
          <p:cNvPr id="7" name="Rectangle 6">
            <a:extLst>
              <a:ext uri="{FF2B5EF4-FFF2-40B4-BE49-F238E27FC236}">
                <a16:creationId xmlns:a16="http://schemas.microsoft.com/office/drawing/2014/main" id="{EDB3B32E-3E63-4B9E-BCF3-F6CAC59C769C}"/>
              </a:ext>
            </a:extLst>
          </p:cNvPr>
          <p:cNvSpPr/>
          <p:nvPr/>
        </p:nvSpPr>
        <p:spPr>
          <a:xfrm>
            <a:off x="515962" y="1213461"/>
            <a:ext cx="5175899" cy="24005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chemeClr val="tx1"/>
                </a:solidFill>
                <a:sym typeface="Wingdings" panose="05000000000000000000" pitchFamily="2" charset="2"/>
              </a:rPr>
              <a:t>Choix de l’algorithme k-</a:t>
            </a:r>
            <a:r>
              <a:rPr lang="fr-FR" dirty="0" err="1">
                <a:solidFill>
                  <a:schemeClr val="tx1"/>
                </a:solidFill>
                <a:sym typeface="Wingdings" panose="05000000000000000000" pitchFamily="2" charset="2"/>
              </a:rPr>
              <a:t>means</a:t>
            </a:r>
            <a:r>
              <a:rPr lang="fr-FR" dirty="0">
                <a:solidFill>
                  <a:schemeClr val="tx1"/>
                </a:solidFill>
                <a:sym typeface="Wingdings" panose="05000000000000000000" pitchFamily="2" charset="2"/>
              </a:rPr>
              <a:t> (ou autre modèle non supervisé) avec k nombre de catégories</a:t>
            </a:r>
          </a:p>
          <a:p>
            <a:endParaRPr lang="fr-FR" dirty="0">
              <a:solidFill>
                <a:schemeClr val="tx1"/>
              </a:solidFill>
              <a:sym typeface="Wingdings" panose="05000000000000000000" pitchFamily="2" charset="2"/>
            </a:endParaRPr>
          </a:p>
          <a:p>
            <a:r>
              <a:rPr lang="fr-FR" dirty="0">
                <a:solidFill>
                  <a:schemeClr val="tx1"/>
                </a:solidFill>
                <a:sym typeface="Wingdings" panose="05000000000000000000" pitchFamily="2" charset="2"/>
              </a:rPr>
              <a:t>Appliquer le clustering sur les différents vecteurs obtenus (Bag of </a:t>
            </a:r>
            <a:r>
              <a:rPr lang="fr-FR" dirty="0" err="1">
                <a:solidFill>
                  <a:schemeClr val="tx1"/>
                </a:solidFill>
                <a:sym typeface="Wingdings" panose="05000000000000000000" pitchFamily="2" charset="2"/>
              </a:rPr>
              <a:t>Words</a:t>
            </a:r>
            <a:r>
              <a:rPr lang="fr-FR" dirty="0">
                <a:solidFill>
                  <a:schemeClr val="tx1"/>
                </a:solidFill>
                <a:sym typeface="Wingdings" panose="05000000000000000000" pitchFamily="2" charset="2"/>
              </a:rPr>
              <a:t>, n-gram avec n=2, </a:t>
            </a:r>
            <a:r>
              <a:rPr lang="fr-FR" dirty="0" err="1">
                <a:solidFill>
                  <a:schemeClr val="tx1"/>
                </a:solidFill>
                <a:sym typeface="Wingdings" panose="05000000000000000000" pitchFamily="2" charset="2"/>
              </a:rPr>
              <a:t>tf-idf</a:t>
            </a:r>
            <a:r>
              <a:rPr lang="fr-FR" dirty="0">
                <a:solidFill>
                  <a:schemeClr val="tx1"/>
                </a:solidFill>
                <a:sym typeface="Wingdings" panose="05000000000000000000" pitchFamily="2" charset="2"/>
              </a:rPr>
              <a:t>, Word2Vec, BERT) avec un k =7 </a:t>
            </a:r>
          </a:p>
          <a:p>
            <a:endParaRPr lang="fr-FR" dirty="0">
              <a:solidFill>
                <a:schemeClr val="tx1"/>
              </a:solidFill>
              <a:sym typeface="Wingdings" panose="05000000000000000000" pitchFamily="2" charset="2"/>
            </a:endParaRPr>
          </a:p>
        </p:txBody>
      </p:sp>
      <p:sp>
        <p:nvSpPr>
          <p:cNvPr id="10" name="Rectangle 9">
            <a:extLst>
              <a:ext uri="{FF2B5EF4-FFF2-40B4-BE49-F238E27FC236}">
                <a16:creationId xmlns:a16="http://schemas.microsoft.com/office/drawing/2014/main" id="{6B11FC79-BC8E-4BCA-A296-45CD5F615B84}"/>
              </a:ext>
            </a:extLst>
          </p:cNvPr>
          <p:cNvSpPr/>
          <p:nvPr/>
        </p:nvSpPr>
        <p:spPr>
          <a:xfrm>
            <a:off x="6008914" y="1213460"/>
            <a:ext cx="5558256" cy="24005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chemeClr val="tx1"/>
                </a:solidFill>
                <a:sym typeface="Wingdings" panose="05000000000000000000" pitchFamily="2" charset="2"/>
              </a:rPr>
              <a:t>Split des données en sous ensemble d’entrainement et de test</a:t>
            </a:r>
          </a:p>
          <a:p>
            <a:endParaRPr lang="fr-FR" dirty="0">
              <a:solidFill>
                <a:schemeClr val="tx1"/>
              </a:solidFill>
              <a:sym typeface="Wingdings" panose="05000000000000000000" pitchFamily="2" charset="2"/>
            </a:endParaRPr>
          </a:p>
          <a:p>
            <a:r>
              <a:rPr lang="fr-FR" dirty="0">
                <a:solidFill>
                  <a:schemeClr val="tx1"/>
                </a:solidFill>
                <a:sym typeface="Wingdings" panose="05000000000000000000" pitchFamily="2" charset="2"/>
              </a:rPr>
              <a:t>Sélection d’un classifieur (ex Gradient </a:t>
            </a:r>
            <a:r>
              <a:rPr lang="fr-FR" dirty="0" err="1">
                <a:solidFill>
                  <a:schemeClr val="tx1"/>
                </a:solidFill>
                <a:sym typeface="Wingdings" panose="05000000000000000000" pitchFamily="2" charset="2"/>
              </a:rPr>
              <a:t>Boosting</a:t>
            </a:r>
            <a:r>
              <a:rPr lang="fr-FR" dirty="0">
                <a:solidFill>
                  <a:schemeClr val="tx1"/>
                </a:solidFill>
                <a:sym typeface="Wingdings" panose="05000000000000000000" pitchFamily="2" charset="2"/>
              </a:rPr>
              <a:t> ou </a:t>
            </a:r>
            <a:r>
              <a:rPr lang="fr-FR" dirty="0" err="1">
                <a:solidFill>
                  <a:schemeClr val="tx1"/>
                </a:solidFill>
                <a:sym typeface="Wingdings" panose="05000000000000000000" pitchFamily="2" charset="2"/>
              </a:rPr>
              <a:t>Random</a:t>
            </a:r>
            <a:r>
              <a:rPr lang="fr-FR" dirty="0">
                <a:solidFill>
                  <a:schemeClr val="tx1"/>
                </a:solidFill>
                <a:sym typeface="Wingdings" panose="05000000000000000000" pitchFamily="2" charset="2"/>
              </a:rPr>
              <a:t> Forest)</a:t>
            </a:r>
          </a:p>
          <a:p>
            <a:endParaRPr lang="fr-FR" dirty="0">
              <a:solidFill>
                <a:schemeClr val="tx1"/>
              </a:solidFill>
              <a:sym typeface="Wingdings" panose="05000000000000000000" pitchFamily="2" charset="2"/>
            </a:endParaRPr>
          </a:p>
          <a:p>
            <a:r>
              <a:rPr lang="fr-FR" dirty="0">
                <a:solidFill>
                  <a:schemeClr val="tx1"/>
                </a:solidFill>
                <a:sym typeface="Wingdings" panose="05000000000000000000" pitchFamily="2" charset="2"/>
              </a:rPr>
              <a:t>Classification supervisée : entrainement du modèle sur les données train puis évaluation sur les données test </a:t>
            </a:r>
          </a:p>
          <a:p>
            <a:r>
              <a:rPr lang="fr-FR" dirty="0">
                <a:solidFill>
                  <a:schemeClr val="tx1"/>
                </a:solidFill>
                <a:sym typeface="Wingdings" panose="05000000000000000000" pitchFamily="2" charset="2"/>
              </a:rPr>
              <a:t> </a:t>
            </a:r>
          </a:p>
        </p:txBody>
      </p:sp>
      <p:sp>
        <p:nvSpPr>
          <p:cNvPr id="13" name="Rectangle 12">
            <a:extLst>
              <a:ext uri="{FF2B5EF4-FFF2-40B4-BE49-F238E27FC236}">
                <a16:creationId xmlns:a16="http://schemas.microsoft.com/office/drawing/2014/main" id="{272EFED7-F4D5-42A6-BC7B-1FD8FBDD7A03}"/>
              </a:ext>
            </a:extLst>
          </p:cNvPr>
          <p:cNvSpPr/>
          <p:nvPr/>
        </p:nvSpPr>
        <p:spPr>
          <a:xfrm>
            <a:off x="1001486" y="3867026"/>
            <a:ext cx="10565683" cy="2215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b="1" u="sng" dirty="0">
                <a:solidFill>
                  <a:schemeClr val="tx1"/>
                </a:solidFill>
                <a:sym typeface="Wingdings" panose="05000000000000000000" pitchFamily="2" charset="2"/>
              </a:rPr>
              <a:t>Evaluation en cas de classification</a:t>
            </a:r>
          </a:p>
          <a:p>
            <a:pPr marL="285750" indent="-285750">
              <a:buFont typeface="Wingdings" panose="05000000000000000000" pitchFamily="2" charset="2"/>
              <a:buChar char="§"/>
            </a:pPr>
            <a:r>
              <a:rPr lang="fr-FR" dirty="0">
                <a:solidFill>
                  <a:schemeClr val="tx1"/>
                </a:solidFill>
                <a:sym typeface="Wingdings" panose="05000000000000000000" pitchFamily="2" charset="2"/>
              </a:rPr>
              <a:t>Rand ajusté comme évaluation globale</a:t>
            </a:r>
          </a:p>
          <a:p>
            <a:pPr marL="285750" indent="-285750">
              <a:buFont typeface="Wingdings" panose="05000000000000000000" pitchFamily="2" charset="2"/>
              <a:buChar char="§"/>
            </a:pPr>
            <a:r>
              <a:rPr lang="fr-FR" dirty="0">
                <a:solidFill>
                  <a:schemeClr val="tx1"/>
                </a:solidFill>
                <a:sym typeface="Wingdings" panose="05000000000000000000" pitchFamily="2" charset="2"/>
              </a:rPr>
              <a:t>Matrice de confusion comme évaluation de performance de clustering par classe</a:t>
            </a:r>
          </a:p>
          <a:p>
            <a:pPr marL="285750" indent="-285750">
              <a:buFont typeface="Wingdings" panose="05000000000000000000" pitchFamily="2" charset="2"/>
              <a:buChar char="§"/>
            </a:pPr>
            <a:r>
              <a:rPr lang="fr-FR" dirty="0">
                <a:solidFill>
                  <a:schemeClr val="tx1"/>
                </a:solidFill>
                <a:sym typeface="Wingdings" panose="05000000000000000000" pitchFamily="2" charset="2"/>
              </a:rPr>
              <a:t>T-SNE pour la visualisation de répartition des clusters </a:t>
            </a:r>
          </a:p>
          <a:p>
            <a:pPr marL="285750" indent="-285750">
              <a:buFont typeface="Wingdings" panose="05000000000000000000" pitchFamily="2" charset="2"/>
              <a:buChar char="§"/>
            </a:pPr>
            <a:endParaRPr lang="fr-FR" dirty="0">
              <a:solidFill>
                <a:schemeClr val="tx1"/>
              </a:solidFill>
              <a:sym typeface="Wingdings" panose="05000000000000000000" pitchFamily="2" charset="2"/>
            </a:endParaRPr>
          </a:p>
          <a:p>
            <a:r>
              <a:rPr lang="fr-FR" b="1" u="sng" dirty="0">
                <a:solidFill>
                  <a:schemeClr val="tx1"/>
                </a:solidFill>
                <a:sym typeface="Wingdings" panose="05000000000000000000" pitchFamily="2" charset="2"/>
              </a:rPr>
              <a:t>Evaluation en cas de classification</a:t>
            </a:r>
          </a:p>
          <a:p>
            <a:pPr marL="285750" indent="-285750">
              <a:buFont typeface="Wingdings" panose="05000000000000000000" pitchFamily="2" charset="2"/>
              <a:buChar char="§"/>
            </a:pPr>
            <a:r>
              <a:rPr lang="fr-FR" dirty="0" err="1">
                <a:solidFill>
                  <a:schemeClr val="tx1"/>
                </a:solidFill>
                <a:sym typeface="Wingdings" panose="05000000000000000000" pitchFamily="2" charset="2"/>
              </a:rPr>
              <a:t>Accuracy</a:t>
            </a:r>
            <a:r>
              <a:rPr lang="fr-FR" dirty="0">
                <a:solidFill>
                  <a:schemeClr val="tx1"/>
                </a:solidFill>
                <a:sym typeface="Wingdings" panose="05000000000000000000" pitchFamily="2" charset="2"/>
              </a:rPr>
              <a:t> par classe et </a:t>
            </a:r>
            <a:r>
              <a:rPr lang="fr-FR" dirty="0" err="1">
                <a:solidFill>
                  <a:schemeClr val="tx1"/>
                </a:solidFill>
                <a:sym typeface="Wingdings" panose="05000000000000000000" pitchFamily="2" charset="2"/>
              </a:rPr>
              <a:t>Accuracy</a:t>
            </a:r>
            <a:r>
              <a:rPr lang="fr-FR" dirty="0">
                <a:solidFill>
                  <a:schemeClr val="tx1"/>
                </a:solidFill>
                <a:sym typeface="Wingdings" panose="05000000000000000000" pitchFamily="2" charset="2"/>
              </a:rPr>
              <a:t> globale</a:t>
            </a:r>
          </a:p>
        </p:txBody>
      </p:sp>
    </p:spTree>
    <p:extLst>
      <p:ext uri="{BB962C8B-B14F-4D97-AF65-F5344CB8AC3E}">
        <p14:creationId xmlns:p14="http://schemas.microsoft.com/office/powerpoint/2010/main" val="2731990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6DA86B96-7F6A-4C8F-B744-3D91722963D5}"/>
              </a:ext>
            </a:extLst>
          </p:cNvPr>
          <p:cNvSpPr>
            <a:spLocks noGrp="1"/>
          </p:cNvSpPr>
          <p:nvPr>
            <p:ph type="sldNum" sz="quarter" idx="12"/>
          </p:nvPr>
        </p:nvSpPr>
        <p:spPr>
          <a:xfrm>
            <a:off x="11139490" y="6492875"/>
            <a:ext cx="1052510" cy="365125"/>
          </a:xfrm>
        </p:spPr>
        <p:txBody>
          <a:bodyPr/>
          <a:lstStyle/>
          <a:p>
            <a:fld id="{001A16A6-65E7-49EC-B0E0-2BD1E525C29C}" type="slidenum">
              <a:rPr lang="fr-FR" smtClean="0"/>
              <a:t>14</a:t>
            </a:fld>
            <a:endParaRPr lang="fr-FR" dirty="0"/>
          </a:p>
        </p:txBody>
      </p:sp>
      <p:sp>
        <p:nvSpPr>
          <p:cNvPr id="2" name="Titre 1">
            <a:extLst>
              <a:ext uri="{FF2B5EF4-FFF2-40B4-BE49-F238E27FC236}">
                <a16:creationId xmlns:a16="http://schemas.microsoft.com/office/drawing/2014/main" id="{E74BE3A2-B386-44CE-97EB-6849FB34126E}"/>
              </a:ext>
            </a:extLst>
          </p:cNvPr>
          <p:cNvSpPr>
            <a:spLocks noGrp="1"/>
          </p:cNvSpPr>
          <p:nvPr>
            <p:ph type="title" idx="4294967295"/>
          </p:nvPr>
        </p:nvSpPr>
        <p:spPr>
          <a:xfrm>
            <a:off x="336988" y="-552323"/>
            <a:ext cx="11029950" cy="1014413"/>
          </a:xfrm>
        </p:spPr>
        <p:txBody>
          <a:bodyPr/>
          <a:lstStyle/>
          <a:p>
            <a:r>
              <a:rPr lang="fr-FR" dirty="0">
                <a:solidFill>
                  <a:schemeClr val="tx1"/>
                </a:solidFill>
              </a:rPr>
              <a:t>Vectorisation du texte : BOW et </a:t>
            </a:r>
            <a:r>
              <a:rPr lang="fr-FR" dirty="0" err="1">
                <a:solidFill>
                  <a:schemeClr val="tx1"/>
                </a:solidFill>
              </a:rPr>
              <a:t>tf-idf</a:t>
            </a:r>
            <a:r>
              <a:rPr lang="fr-FR" dirty="0">
                <a:solidFill>
                  <a:schemeClr val="tx1"/>
                </a:solidFill>
              </a:rPr>
              <a:t> </a:t>
            </a:r>
          </a:p>
        </p:txBody>
      </p:sp>
      <p:sp>
        <p:nvSpPr>
          <p:cNvPr id="3" name="Espace réservé du contenu 2">
            <a:extLst>
              <a:ext uri="{FF2B5EF4-FFF2-40B4-BE49-F238E27FC236}">
                <a16:creationId xmlns:a16="http://schemas.microsoft.com/office/drawing/2014/main" id="{7EAD99CF-C488-4130-BA33-5ED77EDD61F5}"/>
              </a:ext>
            </a:extLst>
          </p:cNvPr>
          <p:cNvSpPr>
            <a:spLocks noGrp="1"/>
          </p:cNvSpPr>
          <p:nvPr>
            <p:ph idx="4294967295"/>
          </p:nvPr>
        </p:nvSpPr>
        <p:spPr>
          <a:xfrm>
            <a:off x="162881" y="126384"/>
            <a:ext cx="3586348" cy="3131873"/>
          </a:xfrm>
        </p:spPr>
        <p:txBody>
          <a:bodyPr>
            <a:normAutofit/>
          </a:bodyPr>
          <a:lstStyle/>
          <a:p>
            <a:pPr marL="0" indent="0" algn="ctr">
              <a:buNone/>
            </a:pPr>
            <a:r>
              <a:rPr lang="fr-FR" sz="1600" b="1" dirty="0"/>
              <a:t>Prétraitements </a:t>
            </a:r>
          </a:p>
          <a:p>
            <a:pPr lvl="1" algn="just"/>
            <a:r>
              <a:rPr lang="fr-FR" dirty="0"/>
              <a:t>Transformation en minuscule</a:t>
            </a:r>
          </a:p>
          <a:p>
            <a:pPr lvl="1" algn="just"/>
            <a:r>
              <a:rPr lang="fr-FR" dirty="0"/>
              <a:t>Élimination de la ponctuation</a:t>
            </a:r>
          </a:p>
          <a:p>
            <a:pPr lvl="1" algn="just"/>
            <a:r>
              <a:rPr lang="fr-FR" dirty="0"/>
              <a:t>Élimination des mots vides</a:t>
            </a:r>
          </a:p>
          <a:p>
            <a:pPr lvl="1" algn="just"/>
            <a:r>
              <a:rPr lang="fr-FR" dirty="0"/>
              <a:t>Application de </a:t>
            </a:r>
            <a:r>
              <a:rPr lang="fr-FR" dirty="0" err="1"/>
              <a:t>stemming</a:t>
            </a:r>
            <a:endParaRPr lang="fr-FR" dirty="0"/>
          </a:p>
          <a:p>
            <a:pPr lvl="1" algn="just"/>
            <a:r>
              <a:rPr lang="fr-FR" dirty="0"/>
              <a:t>Application de tokenisation</a:t>
            </a:r>
          </a:p>
        </p:txBody>
      </p:sp>
      <p:graphicFrame>
        <p:nvGraphicFramePr>
          <p:cNvPr id="13" name="Tableau 13">
            <a:extLst>
              <a:ext uri="{FF2B5EF4-FFF2-40B4-BE49-F238E27FC236}">
                <a16:creationId xmlns:a16="http://schemas.microsoft.com/office/drawing/2014/main" id="{9C15F8C7-ED0C-44A2-9ADA-9E7A228B61A7}"/>
              </a:ext>
            </a:extLst>
          </p:cNvPr>
          <p:cNvGraphicFramePr>
            <a:graphicFrameLocks noGrp="1"/>
          </p:cNvGraphicFramePr>
          <p:nvPr>
            <p:extLst>
              <p:ext uri="{D42A27DB-BD31-4B8C-83A1-F6EECF244321}">
                <p14:modId xmlns:p14="http://schemas.microsoft.com/office/powerpoint/2010/main" val="3686618263"/>
              </p:ext>
            </p:extLst>
          </p:nvPr>
        </p:nvGraphicFramePr>
        <p:xfrm>
          <a:off x="9956800" y="4277059"/>
          <a:ext cx="2090843" cy="1762193"/>
        </p:xfrm>
        <a:graphic>
          <a:graphicData uri="http://schemas.openxmlformats.org/drawingml/2006/table">
            <a:tbl>
              <a:tblPr firstRow="1" bandRow="1">
                <a:tableStyleId>{5940675A-B579-460E-94D1-54222C63F5DA}</a:tableStyleId>
              </a:tblPr>
              <a:tblGrid>
                <a:gridCol w="1531550">
                  <a:extLst>
                    <a:ext uri="{9D8B030D-6E8A-4147-A177-3AD203B41FA5}">
                      <a16:colId xmlns:a16="http://schemas.microsoft.com/office/drawing/2014/main" val="2318639863"/>
                    </a:ext>
                  </a:extLst>
                </a:gridCol>
                <a:gridCol w="559293">
                  <a:extLst>
                    <a:ext uri="{9D8B030D-6E8A-4147-A177-3AD203B41FA5}">
                      <a16:colId xmlns:a16="http://schemas.microsoft.com/office/drawing/2014/main" val="121868179"/>
                    </a:ext>
                  </a:extLst>
                </a:gridCol>
              </a:tblGrid>
              <a:tr h="268673">
                <a:tc>
                  <a:txBody>
                    <a:bodyPr/>
                    <a:lstStyle/>
                    <a:p>
                      <a:r>
                        <a:rPr lang="fr-FR" sz="800" b="1" dirty="0"/>
                        <a:t>Classe </a:t>
                      </a:r>
                    </a:p>
                  </a:txBody>
                  <a:tcPr/>
                </a:tc>
                <a:tc>
                  <a:txBody>
                    <a:bodyPr/>
                    <a:lstStyle/>
                    <a:p>
                      <a:r>
                        <a:rPr lang="fr-FR" sz="800" b="1" dirty="0"/>
                        <a:t>N</a:t>
                      </a:r>
                    </a:p>
                  </a:txBody>
                  <a:tcPr/>
                </a:tc>
                <a:extLst>
                  <a:ext uri="{0D108BD9-81ED-4DB2-BD59-A6C34878D82A}">
                    <a16:rowId xmlns:a16="http://schemas.microsoft.com/office/drawing/2014/main" val="35593775"/>
                  </a:ext>
                </a:extLst>
              </a:tr>
              <a:tr h="170974">
                <a:tc>
                  <a:txBody>
                    <a:bodyPr/>
                    <a:lstStyle/>
                    <a:p>
                      <a:r>
                        <a:rPr lang="fr-FR" sz="800" dirty="0"/>
                        <a:t>Home </a:t>
                      </a:r>
                      <a:r>
                        <a:rPr lang="fr-FR" sz="800" dirty="0" err="1"/>
                        <a:t>Furnishing</a:t>
                      </a:r>
                      <a:endParaRPr lang="fr-FR" sz="800" dirty="0"/>
                    </a:p>
                  </a:txBody>
                  <a:tcPr/>
                </a:tc>
                <a:tc>
                  <a:txBody>
                    <a:bodyPr/>
                    <a:lstStyle/>
                    <a:p>
                      <a:r>
                        <a:rPr lang="fr-FR" sz="800" dirty="0"/>
                        <a:t>1</a:t>
                      </a:r>
                    </a:p>
                  </a:txBody>
                  <a:tcPr/>
                </a:tc>
                <a:extLst>
                  <a:ext uri="{0D108BD9-81ED-4DB2-BD59-A6C34878D82A}">
                    <a16:rowId xmlns:a16="http://schemas.microsoft.com/office/drawing/2014/main" val="2715714777"/>
                  </a:ext>
                </a:extLst>
              </a:tr>
              <a:tr h="170974">
                <a:tc>
                  <a:txBody>
                    <a:bodyPr/>
                    <a:lstStyle/>
                    <a:p>
                      <a:r>
                        <a:rPr lang="fr-FR" sz="800" dirty="0"/>
                        <a:t>Baby Care</a:t>
                      </a:r>
                    </a:p>
                  </a:txBody>
                  <a:tcPr/>
                </a:tc>
                <a:tc>
                  <a:txBody>
                    <a:bodyPr/>
                    <a:lstStyle/>
                    <a:p>
                      <a:r>
                        <a:rPr lang="fr-FR" sz="800" dirty="0"/>
                        <a:t>2</a:t>
                      </a:r>
                    </a:p>
                  </a:txBody>
                  <a:tcPr/>
                </a:tc>
                <a:extLst>
                  <a:ext uri="{0D108BD9-81ED-4DB2-BD59-A6C34878D82A}">
                    <a16:rowId xmlns:a16="http://schemas.microsoft.com/office/drawing/2014/main" val="3659542116"/>
                  </a:ext>
                </a:extLst>
              </a:tr>
              <a:tr h="170974">
                <a:tc>
                  <a:txBody>
                    <a:bodyPr/>
                    <a:lstStyle/>
                    <a:p>
                      <a:r>
                        <a:rPr lang="fr-FR" sz="800" dirty="0"/>
                        <a:t>Watches</a:t>
                      </a:r>
                    </a:p>
                  </a:txBody>
                  <a:tcPr/>
                </a:tc>
                <a:tc>
                  <a:txBody>
                    <a:bodyPr/>
                    <a:lstStyle/>
                    <a:p>
                      <a:r>
                        <a:rPr lang="fr-FR" sz="800" dirty="0"/>
                        <a:t>3</a:t>
                      </a:r>
                    </a:p>
                  </a:txBody>
                  <a:tcPr/>
                </a:tc>
                <a:extLst>
                  <a:ext uri="{0D108BD9-81ED-4DB2-BD59-A6C34878D82A}">
                    <a16:rowId xmlns:a16="http://schemas.microsoft.com/office/drawing/2014/main" val="3118582539"/>
                  </a:ext>
                </a:extLst>
              </a:tr>
              <a:tr h="170974">
                <a:tc>
                  <a:txBody>
                    <a:bodyPr/>
                    <a:lstStyle/>
                    <a:p>
                      <a:r>
                        <a:rPr lang="fr-FR" sz="800" dirty="0"/>
                        <a:t>Home </a:t>
                      </a:r>
                      <a:r>
                        <a:rPr lang="fr-FR" sz="800" dirty="0" err="1"/>
                        <a:t>Decor</a:t>
                      </a:r>
                      <a:r>
                        <a:rPr lang="fr-FR" sz="800" dirty="0"/>
                        <a:t> &amp; Festive </a:t>
                      </a:r>
                      <a:r>
                        <a:rPr lang="fr-FR" sz="800" dirty="0" err="1"/>
                        <a:t>Needs</a:t>
                      </a:r>
                      <a:endParaRPr lang="fr-FR" sz="800" dirty="0"/>
                    </a:p>
                  </a:txBody>
                  <a:tcPr/>
                </a:tc>
                <a:tc>
                  <a:txBody>
                    <a:bodyPr/>
                    <a:lstStyle/>
                    <a:p>
                      <a:r>
                        <a:rPr lang="fr-FR" sz="800" dirty="0"/>
                        <a:t>4</a:t>
                      </a:r>
                    </a:p>
                  </a:txBody>
                  <a:tcPr/>
                </a:tc>
                <a:extLst>
                  <a:ext uri="{0D108BD9-81ED-4DB2-BD59-A6C34878D82A}">
                    <a16:rowId xmlns:a16="http://schemas.microsoft.com/office/drawing/2014/main" val="1167080130"/>
                  </a:ext>
                </a:extLst>
              </a:tr>
              <a:tr h="170974">
                <a:tc>
                  <a:txBody>
                    <a:bodyPr/>
                    <a:lstStyle/>
                    <a:p>
                      <a:r>
                        <a:rPr lang="fr-FR" sz="800" dirty="0" err="1"/>
                        <a:t>Kitchen</a:t>
                      </a:r>
                      <a:r>
                        <a:rPr lang="fr-FR" sz="800" dirty="0"/>
                        <a:t> &amp; </a:t>
                      </a:r>
                      <a:r>
                        <a:rPr lang="fr-FR" sz="800" dirty="0" err="1"/>
                        <a:t>Dining</a:t>
                      </a:r>
                      <a:endParaRPr lang="fr-FR" sz="800" dirty="0"/>
                    </a:p>
                  </a:txBody>
                  <a:tcPr/>
                </a:tc>
                <a:tc>
                  <a:txBody>
                    <a:bodyPr/>
                    <a:lstStyle/>
                    <a:p>
                      <a:r>
                        <a:rPr lang="fr-FR" sz="800" dirty="0"/>
                        <a:t>5</a:t>
                      </a:r>
                    </a:p>
                  </a:txBody>
                  <a:tcPr/>
                </a:tc>
                <a:extLst>
                  <a:ext uri="{0D108BD9-81ED-4DB2-BD59-A6C34878D82A}">
                    <a16:rowId xmlns:a16="http://schemas.microsoft.com/office/drawing/2014/main" val="3999860802"/>
                  </a:ext>
                </a:extLst>
              </a:tr>
              <a:tr h="170974">
                <a:tc>
                  <a:txBody>
                    <a:bodyPr/>
                    <a:lstStyle/>
                    <a:p>
                      <a:r>
                        <a:rPr lang="fr-FR" sz="800" dirty="0"/>
                        <a:t>Beauty and </a:t>
                      </a:r>
                      <a:r>
                        <a:rPr lang="fr-FR" sz="800" dirty="0" err="1"/>
                        <a:t>Personal</a:t>
                      </a:r>
                      <a:r>
                        <a:rPr lang="fr-FR" sz="800" dirty="0"/>
                        <a:t> Care</a:t>
                      </a:r>
                    </a:p>
                  </a:txBody>
                  <a:tcPr/>
                </a:tc>
                <a:tc>
                  <a:txBody>
                    <a:bodyPr/>
                    <a:lstStyle/>
                    <a:p>
                      <a:r>
                        <a:rPr lang="fr-FR" sz="800" dirty="0"/>
                        <a:t>6</a:t>
                      </a:r>
                    </a:p>
                  </a:txBody>
                  <a:tcPr/>
                </a:tc>
                <a:extLst>
                  <a:ext uri="{0D108BD9-81ED-4DB2-BD59-A6C34878D82A}">
                    <a16:rowId xmlns:a16="http://schemas.microsoft.com/office/drawing/2014/main" val="1266269584"/>
                  </a:ext>
                </a:extLst>
              </a:tr>
              <a:tr h="170974">
                <a:tc>
                  <a:txBody>
                    <a:bodyPr/>
                    <a:lstStyle/>
                    <a:p>
                      <a:r>
                        <a:rPr lang="fr-FR" sz="800" dirty="0"/>
                        <a:t>Computers</a:t>
                      </a:r>
                    </a:p>
                  </a:txBody>
                  <a:tcPr/>
                </a:tc>
                <a:tc>
                  <a:txBody>
                    <a:bodyPr/>
                    <a:lstStyle/>
                    <a:p>
                      <a:r>
                        <a:rPr lang="fr-FR" sz="800" dirty="0"/>
                        <a:t>0</a:t>
                      </a:r>
                    </a:p>
                  </a:txBody>
                  <a:tcPr/>
                </a:tc>
                <a:extLst>
                  <a:ext uri="{0D108BD9-81ED-4DB2-BD59-A6C34878D82A}">
                    <a16:rowId xmlns:a16="http://schemas.microsoft.com/office/drawing/2014/main" val="2008124610"/>
                  </a:ext>
                </a:extLst>
              </a:tr>
            </a:tbl>
          </a:graphicData>
        </a:graphic>
      </p:graphicFrame>
      <p:sp>
        <p:nvSpPr>
          <p:cNvPr id="14" name="Espace réservé du contenu 2">
            <a:extLst>
              <a:ext uri="{FF2B5EF4-FFF2-40B4-BE49-F238E27FC236}">
                <a16:creationId xmlns:a16="http://schemas.microsoft.com/office/drawing/2014/main" id="{445AFD63-D6D9-4D3E-9D73-7F99863D97A5}"/>
              </a:ext>
            </a:extLst>
          </p:cNvPr>
          <p:cNvSpPr txBox="1">
            <a:spLocks/>
          </p:cNvSpPr>
          <p:nvPr/>
        </p:nvSpPr>
        <p:spPr>
          <a:xfrm>
            <a:off x="3982963" y="445035"/>
            <a:ext cx="3586348" cy="298975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fr-FR" sz="1600" b="1" dirty="0"/>
              <a:t>BOW</a:t>
            </a:r>
          </a:p>
          <a:p>
            <a:pPr algn="just"/>
            <a:r>
              <a:rPr lang="fr-FR" sz="1600" dirty="0"/>
              <a:t>Création de données </a:t>
            </a:r>
            <a:r>
              <a:rPr lang="fr-FR" sz="1600" dirty="0" err="1"/>
              <a:t>BoW</a:t>
            </a:r>
            <a:r>
              <a:rPr lang="fr-FR" sz="1600" dirty="0"/>
              <a:t> avec </a:t>
            </a:r>
            <a:r>
              <a:rPr lang="fr-FR" sz="1600" dirty="0" err="1"/>
              <a:t>CountVectorizer</a:t>
            </a:r>
            <a:r>
              <a:rPr lang="fr-FR" sz="1600" dirty="0"/>
              <a:t> ou manuellement en calculant les fréquences des mots, filtrant et calculant les fréquences globales par document</a:t>
            </a:r>
          </a:p>
          <a:p>
            <a:pPr algn="just"/>
            <a:r>
              <a:rPr lang="fr-FR" sz="1600" dirty="0"/>
              <a:t>Clustering avec k-</a:t>
            </a:r>
            <a:r>
              <a:rPr lang="fr-FR" sz="1600" dirty="0" err="1"/>
              <a:t>means</a:t>
            </a:r>
            <a:r>
              <a:rPr lang="fr-FR" sz="1600" dirty="0"/>
              <a:t> (k =7 nombre de catégories de produits)</a:t>
            </a:r>
          </a:p>
          <a:p>
            <a:pPr lvl="1" algn="just"/>
            <a:endParaRPr lang="fr-FR" dirty="0"/>
          </a:p>
        </p:txBody>
      </p:sp>
      <p:sp>
        <p:nvSpPr>
          <p:cNvPr id="21" name="Espace réservé du contenu 2">
            <a:extLst>
              <a:ext uri="{FF2B5EF4-FFF2-40B4-BE49-F238E27FC236}">
                <a16:creationId xmlns:a16="http://schemas.microsoft.com/office/drawing/2014/main" id="{50043276-54B2-4B9D-B657-02A581DE1898}"/>
              </a:ext>
            </a:extLst>
          </p:cNvPr>
          <p:cNvSpPr txBox="1">
            <a:spLocks/>
          </p:cNvSpPr>
          <p:nvPr/>
        </p:nvSpPr>
        <p:spPr>
          <a:xfrm>
            <a:off x="7884481" y="550390"/>
            <a:ext cx="3897746" cy="267404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fr-FR" sz="1600" b="1" dirty="0"/>
              <a:t>Tf-</a:t>
            </a:r>
            <a:r>
              <a:rPr lang="fr-FR" sz="1600" b="1" dirty="0" err="1"/>
              <a:t>idf</a:t>
            </a:r>
            <a:endParaRPr lang="fr-FR" sz="1600" b="1" dirty="0"/>
          </a:p>
          <a:p>
            <a:pPr algn="just"/>
            <a:r>
              <a:rPr lang="fr-FR" sz="1600" dirty="0"/>
              <a:t>Création de données </a:t>
            </a:r>
            <a:r>
              <a:rPr lang="fr-FR" sz="1600" dirty="0" err="1"/>
              <a:t>tf-idf</a:t>
            </a:r>
            <a:r>
              <a:rPr lang="fr-FR" sz="1600" dirty="0"/>
              <a:t> avec </a:t>
            </a:r>
            <a:r>
              <a:rPr lang="fr-FR" sz="1600" dirty="0" err="1"/>
              <a:t>TfidfVectorizer</a:t>
            </a:r>
            <a:r>
              <a:rPr lang="fr-FR" sz="1600" dirty="0"/>
              <a:t> ou manuellement en calculant </a:t>
            </a:r>
            <a:r>
              <a:rPr lang="fr-FR" sz="1600" dirty="0" err="1"/>
              <a:t>tf</a:t>
            </a:r>
            <a:r>
              <a:rPr lang="fr-FR" sz="1600" dirty="0"/>
              <a:t>, </a:t>
            </a:r>
            <a:r>
              <a:rPr lang="fr-FR" sz="1600" dirty="0" err="1"/>
              <a:t>idf</a:t>
            </a:r>
            <a:r>
              <a:rPr lang="fr-FR" sz="1600" dirty="0"/>
              <a:t> et le vecteur produit par document (description de produit) </a:t>
            </a:r>
          </a:p>
          <a:p>
            <a:pPr algn="just"/>
            <a:r>
              <a:rPr lang="fr-FR" sz="1600" dirty="0"/>
              <a:t>Clustering avec k-</a:t>
            </a:r>
            <a:r>
              <a:rPr lang="fr-FR" sz="1600" dirty="0" err="1"/>
              <a:t>means</a:t>
            </a:r>
            <a:r>
              <a:rPr lang="fr-FR" sz="1600" dirty="0"/>
              <a:t> (k =7 nombre de catégories de produits)</a:t>
            </a:r>
          </a:p>
          <a:p>
            <a:pPr lvl="1" algn="just"/>
            <a:endParaRPr lang="fr-FR" dirty="0"/>
          </a:p>
        </p:txBody>
      </p:sp>
      <p:sp>
        <p:nvSpPr>
          <p:cNvPr id="22" name="Rectangle : coins arrondis 21">
            <a:extLst>
              <a:ext uri="{FF2B5EF4-FFF2-40B4-BE49-F238E27FC236}">
                <a16:creationId xmlns:a16="http://schemas.microsoft.com/office/drawing/2014/main" id="{3429CAFF-5B62-4D0F-A282-4FC3D7787D1E}"/>
              </a:ext>
            </a:extLst>
          </p:cNvPr>
          <p:cNvSpPr/>
          <p:nvPr/>
        </p:nvSpPr>
        <p:spPr>
          <a:xfrm rot="16200000">
            <a:off x="-333582" y="3704751"/>
            <a:ext cx="1465491" cy="391531"/>
          </a:xfrm>
          <a:prstGeom prst="roundRect">
            <a:avLst>
              <a:gd name="adj" fmla="val 599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Résultats BOW </a:t>
            </a:r>
          </a:p>
        </p:txBody>
      </p:sp>
      <p:sp>
        <p:nvSpPr>
          <p:cNvPr id="23" name="Rectangle : coins arrondis 22">
            <a:extLst>
              <a:ext uri="{FF2B5EF4-FFF2-40B4-BE49-F238E27FC236}">
                <a16:creationId xmlns:a16="http://schemas.microsoft.com/office/drawing/2014/main" id="{FFE20827-393C-453C-AA38-BA1BDDF1E29B}"/>
              </a:ext>
            </a:extLst>
          </p:cNvPr>
          <p:cNvSpPr/>
          <p:nvPr/>
        </p:nvSpPr>
        <p:spPr>
          <a:xfrm rot="16200000">
            <a:off x="-319556" y="5697168"/>
            <a:ext cx="1465491" cy="391531"/>
          </a:xfrm>
          <a:prstGeom prst="roundRect">
            <a:avLst>
              <a:gd name="adj" fmla="val 599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Résultats Tf-</a:t>
            </a:r>
            <a:r>
              <a:rPr lang="fr-FR" sz="1600" dirty="0" err="1">
                <a:solidFill>
                  <a:schemeClr val="tx1"/>
                </a:solidFill>
              </a:rPr>
              <a:t>idf</a:t>
            </a:r>
            <a:r>
              <a:rPr lang="fr-FR" sz="1600" dirty="0">
                <a:solidFill>
                  <a:schemeClr val="tx1"/>
                </a:solidFill>
              </a:rPr>
              <a:t> </a:t>
            </a:r>
          </a:p>
        </p:txBody>
      </p:sp>
      <p:grpSp>
        <p:nvGrpSpPr>
          <p:cNvPr id="20" name="Groupe 19">
            <a:extLst>
              <a:ext uri="{FF2B5EF4-FFF2-40B4-BE49-F238E27FC236}">
                <a16:creationId xmlns:a16="http://schemas.microsoft.com/office/drawing/2014/main" id="{529C6C60-14FF-418B-A563-F827D60DA282}"/>
              </a:ext>
            </a:extLst>
          </p:cNvPr>
          <p:cNvGrpSpPr/>
          <p:nvPr/>
        </p:nvGrpSpPr>
        <p:grpSpPr>
          <a:xfrm>
            <a:off x="615682" y="2663991"/>
            <a:ext cx="9233630" cy="2820896"/>
            <a:chOff x="8172376" y="-284744"/>
            <a:chExt cx="9233630" cy="2820896"/>
          </a:xfrm>
        </p:grpSpPr>
        <p:pic>
          <p:nvPicPr>
            <p:cNvPr id="9" name="Image 8">
              <a:extLst>
                <a:ext uri="{FF2B5EF4-FFF2-40B4-BE49-F238E27FC236}">
                  <a16:creationId xmlns:a16="http://schemas.microsoft.com/office/drawing/2014/main" id="{594140DA-F8DF-4857-A37F-4A4413BB11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1982" y="45230"/>
              <a:ext cx="2524024" cy="2490922"/>
            </a:xfrm>
            <a:prstGeom prst="rect">
              <a:avLst/>
            </a:prstGeom>
          </p:spPr>
        </p:pic>
        <p:sp>
          <p:nvSpPr>
            <p:cNvPr id="16" name="Espace réservé du contenu 2">
              <a:extLst>
                <a:ext uri="{FF2B5EF4-FFF2-40B4-BE49-F238E27FC236}">
                  <a16:creationId xmlns:a16="http://schemas.microsoft.com/office/drawing/2014/main" id="{FF83FFF7-574F-4D9F-95A6-25C55C962BB5}"/>
                </a:ext>
              </a:extLst>
            </p:cNvPr>
            <p:cNvSpPr txBox="1">
              <a:spLocks/>
            </p:cNvSpPr>
            <p:nvPr/>
          </p:nvSpPr>
          <p:spPr>
            <a:xfrm>
              <a:off x="8172376" y="-284744"/>
              <a:ext cx="5730450" cy="1902976"/>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fr-FR" sz="1600" i="1" dirty="0"/>
                <a:t>Rand ajusté = 0,07</a:t>
              </a:r>
            </a:p>
            <a:p>
              <a:pPr marL="0" indent="0">
                <a:buNone/>
              </a:pPr>
              <a:r>
                <a:rPr lang="fr-FR" sz="1600" i="1" dirty="0"/>
                <a:t>Matrice de confusion</a:t>
              </a:r>
            </a:p>
            <a:p>
              <a:pPr marL="0" indent="0">
                <a:buNone/>
              </a:pPr>
              <a:endParaRPr lang="fr-FR" sz="1600" dirty="0"/>
            </a:p>
          </p:txBody>
        </p:sp>
        <p:grpSp>
          <p:nvGrpSpPr>
            <p:cNvPr id="17" name="Groupe 16">
              <a:extLst>
                <a:ext uri="{FF2B5EF4-FFF2-40B4-BE49-F238E27FC236}">
                  <a16:creationId xmlns:a16="http://schemas.microsoft.com/office/drawing/2014/main" id="{F07D6A36-7342-43B6-879C-48CB883198F4}"/>
                </a:ext>
              </a:extLst>
            </p:cNvPr>
            <p:cNvGrpSpPr/>
            <p:nvPr/>
          </p:nvGrpSpPr>
          <p:grpSpPr>
            <a:xfrm>
              <a:off x="9892450" y="-67388"/>
              <a:ext cx="2554236" cy="1785191"/>
              <a:chOff x="9879484" y="-413062"/>
              <a:chExt cx="2554236" cy="1785191"/>
            </a:xfrm>
          </p:grpSpPr>
          <p:pic>
            <p:nvPicPr>
              <p:cNvPr id="18" name="Image 17" descr="Une image contenant texte&#10;&#10;Description générée automatiquement">
                <a:extLst>
                  <a:ext uri="{FF2B5EF4-FFF2-40B4-BE49-F238E27FC236}">
                    <a16:creationId xmlns:a16="http://schemas.microsoft.com/office/drawing/2014/main" id="{1F5DA0E3-9A77-40BC-AAA7-AA4AD5661F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9484" y="-413062"/>
                <a:ext cx="2434352" cy="1785191"/>
              </a:xfrm>
              <a:prstGeom prst="rect">
                <a:avLst/>
              </a:prstGeom>
            </p:spPr>
          </p:pic>
          <p:sp>
            <p:nvSpPr>
              <p:cNvPr id="19" name="Rectangle 18">
                <a:extLst>
                  <a:ext uri="{FF2B5EF4-FFF2-40B4-BE49-F238E27FC236}">
                    <a16:creationId xmlns:a16="http://schemas.microsoft.com/office/drawing/2014/main" id="{DD930CA4-472B-47B1-B14E-4C739A6871A6}"/>
                  </a:ext>
                </a:extLst>
              </p:cNvPr>
              <p:cNvSpPr/>
              <p:nvPr/>
            </p:nvSpPr>
            <p:spPr>
              <a:xfrm rot="2020293">
                <a:off x="9955295" y="345785"/>
                <a:ext cx="2478425" cy="212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
        <p:nvSpPr>
          <p:cNvPr id="27" name="Espace réservé du contenu 2">
            <a:extLst>
              <a:ext uri="{FF2B5EF4-FFF2-40B4-BE49-F238E27FC236}">
                <a16:creationId xmlns:a16="http://schemas.microsoft.com/office/drawing/2014/main" id="{6FD9E455-0228-4E35-8D5D-85D44B4B5C16}"/>
              </a:ext>
            </a:extLst>
          </p:cNvPr>
          <p:cNvSpPr txBox="1">
            <a:spLocks/>
          </p:cNvSpPr>
          <p:nvPr/>
        </p:nvSpPr>
        <p:spPr>
          <a:xfrm>
            <a:off x="627587" y="4650549"/>
            <a:ext cx="5730450" cy="1902976"/>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fr-FR" sz="1600" i="1" dirty="0"/>
              <a:t>Rand ajusté = 0,27</a:t>
            </a:r>
          </a:p>
          <a:p>
            <a:pPr marL="0" indent="0">
              <a:buNone/>
            </a:pPr>
            <a:r>
              <a:rPr lang="fr-FR" sz="1600" i="1" dirty="0"/>
              <a:t>Matrice de confusion</a:t>
            </a:r>
          </a:p>
          <a:p>
            <a:pPr marL="0" indent="0">
              <a:buNone/>
            </a:pPr>
            <a:endParaRPr lang="fr-FR" sz="1600" dirty="0"/>
          </a:p>
        </p:txBody>
      </p:sp>
      <p:pic>
        <p:nvPicPr>
          <p:cNvPr id="29" name="Image 28">
            <a:extLst>
              <a:ext uri="{FF2B5EF4-FFF2-40B4-BE49-F238E27FC236}">
                <a16:creationId xmlns:a16="http://schemas.microsoft.com/office/drawing/2014/main" id="{CA748E00-19D9-4D60-9ED7-F52933A9CF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6592" y="4312832"/>
            <a:ext cx="2626569" cy="2592123"/>
          </a:xfrm>
          <a:prstGeom prst="rect">
            <a:avLst/>
          </a:prstGeom>
        </p:spPr>
      </p:pic>
      <p:grpSp>
        <p:nvGrpSpPr>
          <p:cNvPr id="30" name="Groupe 29">
            <a:extLst>
              <a:ext uri="{FF2B5EF4-FFF2-40B4-BE49-F238E27FC236}">
                <a16:creationId xmlns:a16="http://schemas.microsoft.com/office/drawing/2014/main" id="{6B24D780-8132-4332-B05A-F79CC8133F7C}"/>
              </a:ext>
            </a:extLst>
          </p:cNvPr>
          <p:cNvGrpSpPr/>
          <p:nvPr/>
        </p:nvGrpSpPr>
        <p:grpSpPr>
          <a:xfrm>
            <a:off x="2593035" y="4903192"/>
            <a:ext cx="2452110" cy="1839290"/>
            <a:chOff x="802959" y="3786023"/>
            <a:chExt cx="4256124" cy="2956459"/>
          </a:xfrm>
        </p:grpSpPr>
        <p:pic>
          <p:nvPicPr>
            <p:cNvPr id="31" name="Image 30">
              <a:extLst>
                <a:ext uri="{FF2B5EF4-FFF2-40B4-BE49-F238E27FC236}">
                  <a16:creationId xmlns:a16="http://schemas.microsoft.com/office/drawing/2014/main" id="{517C017C-3CF5-4206-B2CB-4915273BE4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59" y="3786023"/>
              <a:ext cx="4031536" cy="2956459"/>
            </a:xfrm>
            <a:prstGeom prst="rect">
              <a:avLst/>
            </a:prstGeom>
          </p:spPr>
        </p:pic>
        <p:sp>
          <p:nvSpPr>
            <p:cNvPr id="32" name="Rectangle 31">
              <a:extLst>
                <a:ext uri="{FF2B5EF4-FFF2-40B4-BE49-F238E27FC236}">
                  <a16:creationId xmlns:a16="http://schemas.microsoft.com/office/drawing/2014/main" id="{D9A7F210-E398-4F5A-9E2E-07E2ACA0D425}"/>
                </a:ext>
              </a:extLst>
            </p:cNvPr>
            <p:cNvSpPr/>
            <p:nvPr/>
          </p:nvSpPr>
          <p:spPr>
            <a:xfrm rot="2020293">
              <a:off x="816131" y="5003633"/>
              <a:ext cx="4242952" cy="3108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3" name="ZoneTexte 32">
            <a:extLst>
              <a:ext uri="{FF2B5EF4-FFF2-40B4-BE49-F238E27FC236}">
                <a16:creationId xmlns:a16="http://schemas.microsoft.com/office/drawing/2014/main" id="{2308B6BC-9140-45DC-9F31-B6C68B0DF207}"/>
              </a:ext>
            </a:extLst>
          </p:cNvPr>
          <p:cNvSpPr txBox="1"/>
          <p:nvPr/>
        </p:nvSpPr>
        <p:spPr>
          <a:xfrm>
            <a:off x="6913858" y="6308940"/>
            <a:ext cx="6325340" cy="338554"/>
          </a:xfrm>
          <a:prstGeom prst="rect">
            <a:avLst/>
          </a:prstGeom>
          <a:noFill/>
        </p:spPr>
        <p:txBody>
          <a:bodyPr wrap="square">
            <a:spAutoFit/>
          </a:bodyPr>
          <a:lstStyle/>
          <a:p>
            <a:pPr marL="0" indent="0">
              <a:buNone/>
            </a:pPr>
            <a:r>
              <a:rPr lang="fr-FR" sz="1600" i="1" dirty="0">
                <a:solidFill>
                  <a:schemeClr val="tx2"/>
                </a:solidFill>
              </a:rPr>
              <a:t>Projection sur plan t-SNE</a:t>
            </a:r>
            <a:r>
              <a:rPr lang="fr-FR" sz="1400" b="1" dirty="0"/>
              <a:t> </a:t>
            </a:r>
          </a:p>
        </p:txBody>
      </p:sp>
      <p:sp>
        <p:nvSpPr>
          <p:cNvPr id="34" name="ZoneTexte 33">
            <a:extLst>
              <a:ext uri="{FF2B5EF4-FFF2-40B4-BE49-F238E27FC236}">
                <a16:creationId xmlns:a16="http://schemas.microsoft.com/office/drawing/2014/main" id="{710175C9-4E2B-494B-B177-C3D0BAB45DFF}"/>
              </a:ext>
            </a:extLst>
          </p:cNvPr>
          <p:cNvSpPr txBox="1"/>
          <p:nvPr/>
        </p:nvSpPr>
        <p:spPr>
          <a:xfrm>
            <a:off x="6325379" y="3731529"/>
            <a:ext cx="6325340" cy="338554"/>
          </a:xfrm>
          <a:prstGeom prst="rect">
            <a:avLst/>
          </a:prstGeom>
          <a:noFill/>
        </p:spPr>
        <p:txBody>
          <a:bodyPr wrap="square">
            <a:spAutoFit/>
          </a:bodyPr>
          <a:lstStyle/>
          <a:p>
            <a:pPr marL="0" indent="0">
              <a:buNone/>
            </a:pPr>
            <a:r>
              <a:rPr lang="fr-FR" sz="1600" i="1" dirty="0">
                <a:solidFill>
                  <a:schemeClr val="tx2"/>
                </a:solidFill>
              </a:rPr>
              <a:t>Projection sur plan t-SNE</a:t>
            </a:r>
            <a:r>
              <a:rPr lang="fr-FR" sz="1400" b="1" dirty="0"/>
              <a:t> </a:t>
            </a:r>
          </a:p>
        </p:txBody>
      </p:sp>
      <p:sp>
        <p:nvSpPr>
          <p:cNvPr id="35" name="Rectangle 34">
            <a:extLst>
              <a:ext uri="{FF2B5EF4-FFF2-40B4-BE49-F238E27FC236}">
                <a16:creationId xmlns:a16="http://schemas.microsoft.com/office/drawing/2014/main" id="{6C36BEA9-B16A-46E4-B39B-9C0D796B0A76}"/>
              </a:ext>
            </a:extLst>
          </p:cNvPr>
          <p:cNvSpPr/>
          <p:nvPr/>
        </p:nvSpPr>
        <p:spPr>
          <a:xfrm>
            <a:off x="213317" y="632986"/>
            <a:ext cx="11707661" cy="2289955"/>
          </a:xfrm>
          <a:prstGeom prst="rect">
            <a:avLst/>
          </a:prstGeom>
          <a:noFill/>
          <a:ln w="63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571067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6DA86B96-7F6A-4C8F-B744-3D91722963D5}"/>
              </a:ext>
            </a:extLst>
          </p:cNvPr>
          <p:cNvSpPr>
            <a:spLocks noGrp="1"/>
          </p:cNvSpPr>
          <p:nvPr>
            <p:ph type="sldNum" sz="quarter" idx="12"/>
          </p:nvPr>
        </p:nvSpPr>
        <p:spPr>
          <a:xfrm>
            <a:off x="11139490" y="6492875"/>
            <a:ext cx="1052510" cy="365125"/>
          </a:xfrm>
        </p:spPr>
        <p:txBody>
          <a:bodyPr/>
          <a:lstStyle/>
          <a:p>
            <a:fld id="{001A16A6-65E7-49EC-B0E0-2BD1E525C29C}" type="slidenum">
              <a:rPr lang="fr-FR" smtClean="0"/>
              <a:t>15</a:t>
            </a:fld>
            <a:endParaRPr lang="fr-FR"/>
          </a:p>
        </p:txBody>
      </p:sp>
      <p:sp>
        <p:nvSpPr>
          <p:cNvPr id="5" name="Titre 1">
            <a:extLst>
              <a:ext uri="{FF2B5EF4-FFF2-40B4-BE49-F238E27FC236}">
                <a16:creationId xmlns:a16="http://schemas.microsoft.com/office/drawing/2014/main" id="{713F9B71-A3B4-4679-90C7-9050D40CB259}"/>
              </a:ext>
            </a:extLst>
          </p:cNvPr>
          <p:cNvSpPr txBox="1">
            <a:spLocks/>
          </p:cNvSpPr>
          <p:nvPr/>
        </p:nvSpPr>
        <p:spPr>
          <a:xfrm>
            <a:off x="336988" y="-552323"/>
            <a:ext cx="11029950" cy="1014413"/>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solidFill>
                  <a:schemeClr val="tx1"/>
                </a:solidFill>
              </a:rPr>
              <a:t>Word </a:t>
            </a:r>
            <a:r>
              <a:rPr lang="fr-FR" dirty="0" err="1">
                <a:solidFill>
                  <a:schemeClr val="tx1"/>
                </a:solidFill>
              </a:rPr>
              <a:t>Embedding</a:t>
            </a:r>
            <a:r>
              <a:rPr lang="fr-FR" dirty="0">
                <a:solidFill>
                  <a:schemeClr val="tx1"/>
                </a:solidFill>
              </a:rPr>
              <a:t> : Word2Vec et BERT </a:t>
            </a:r>
          </a:p>
        </p:txBody>
      </p:sp>
      <p:sp>
        <p:nvSpPr>
          <p:cNvPr id="6" name="Espace réservé du contenu 2">
            <a:extLst>
              <a:ext uri="{FF2B5EF4-FFF2-40B4-BE49-F238E27FC236}">
                <a16:creationId xmlns:a16="http://schemas.microsoft.com/office/drawing/2014/main" id="{CDE24787-47CC-468A-977D-8175D99656B7}"/>
              </a:ext>
            </a:extLst>
          </p:cNvPr>
          <p:cNvSpPr txBox="1">
            <a:spLocks/>
          </p:cNvSpPr>
          <p:nvPr/>
        </p:nvSpPr>
        <p:spPr>
          <a:xfrm>
            <a:off x="204991" y="781323"/>
            <a:ext cx="5883791" cy="607667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fr-FR" sz="1600" b="1" dirty="0"/>
              <a:t>WORD2VEC</a:t>
            </a:r>
          </a:p>
          <a:p>
            <a:pPr marL="342900" indent="-342900">
              <a:buFont typeface="+mj-lt"/>
              <a:buAutoNum type="arabicParenR"/>
            </a:pPr>
            <a:r>
              <a:rPr lang="fr-FR" sz="1600" dirty="0"/>
              <a:t>Prétraitements : élimination des mots vide, </a:t>
            </a:r>
            <a:r>
              <a:rPr lang="fr-FR" sz="1600" dirty="0" err="1"/>
              <a:t>miniscule</a:t>
            </a:r>
            <a:r>
              <a:rPr lang="fr-FR" sz="1600" dirty="0"/>
              <a:t>, lemmatisation, tokenisation, représentation des mots avec leurs POS (Part of Speech), sans </a:t>
            </a:r>
            <a:r>
              <a:rPr lang="fr-FR" sz="1600" dirty="0" err="1"/>
              <a:t>stemming</a:t>
            </a:r>
            <a:r>
              <a:rPr lang="fr-FR" sz="1600" dirty="0"/>
              <a:t> avec lemmatisation et tokenisation</a:t>
            </a:r>
          </a:p>
          <a:p>
            <a:pPr marL="342900" indent="-342900">
              <a:buFont typeface="+mj-lt"/>
              <a:buAutoNum type="arabicParenR"/>
            </a:pPr>
            <a:r>
              <a:rPr lang="fr-FR" sz="1600" dirty="0"/>
              <a:t>Import de Word2Vec </a:t>
            </a:r>
            <a:r>
              <a:rPr lang="fr-FR" sz="1600" dirty="0" err="1"/>
              <a:t>préentrainé</a:t>
            </a:r>
            <a:r>
              <a:rPr lang="fr-FR" sz="1600" dirty="0"/>
              <a:t> sur </a:t>
            </a:r>
            <a:r>
              <a:rPr lang="fr-FR" sz="1600" dirty="0" err="1"/>
              <a:t>Wikipedia</a:t>
            </a:r>
            <a:r>
              <a:rPr lang="fr-FR" sz="1600" dirty="0"/>
              <a:t> (230000 mots anglais) </a:t>
            </a:r>
          </a:p>
          <a:p>
            <a:pPr marL="342900" indent="-342900">
              <a:buFont typeface="+mj-lt"/>
              <a:buAutoNum type="arabicParenR"/>
            </a:pPr>
            <a:r>
              <a:rPr lang="fr-FR" sz="1600" dirty="0"/>
              <a:t>Calcul des moyennes des vecteurs Word2Vec sur les descriptions </a:t>
            </a:r>
          </a:p>
          <a:p>
            <a:pPr marL="342900" indent="-342900">
              <a:buFont typeface="+mj-lt"/>
              <a:buAutoNum type="arabicParenR"/>
            </a:pPr>
            <a:r>
              <a:rPr lang="fr-FR" sz="1600" dirty="0"/>
              <a:t>Clustering avec k-</a:t>
            </a:r>
            <a:r>
              <a:rPr lang="fr-FR" sz="1600" dirty="0" err="1"/>
              <a:t>means</a:t>
            </a:r>
            <a:r>
              <a:rPr lang="fr-FR" sz="1600" dirty="0"/>
              <a:t> k =7</a:t>
            </a:r>
          </a:p>
          <a:p>
            <a:pPr marL="342900" indent="-342900">
              <a:buFont typeface="+mj-lt"/>
              <a:buAutoNum type="arabicParenR"/>
            </a:pPr>
            <a:endParaRPr lang="fr-FR" sz="1600" dirty="0"/>
          </a:p>
          <a:p>
            <a:pPr marL="342900" indent="-342900">
              <a:buFont typeface="+mj-lt"/>
              <a:buAutoNum type="arabicParenR"/>
            </a:pPr>
            <a:endParaRPr lang="fr-FR" sz="1600" dirty="0"/>
          </a:p>
          <a:p>
            <a:pPr marL="342900" indent="-342900">
              <a:buFont typeface="+mj-lt"/>
              <a:buAutoNum type="arabicParenR"/>
            </a:pPr>
            <a:endParaRPr lang="fr-FR" sz="1600" dirty="0"/>
          </a:p>
          <a:p>
            <a:pPr marL="342900" indent="-342900">
              <a:buFont typeface="+mj-lt"/>
              <a:buAutoNum type="arabicParenR"/>
            </a:pPr>
            <a:endParaRPr lang="fr-FR" sz="1600" dirty="0"/>
          </a:p>
          <a:p>
            <a:pPr marL="342900" indent="-342900">
              <a:buFont typeface="+mj-lt"/>
              <a:buAutoNum type="arabicParenR"/>
            </a:pPr>
            <a:endParaRPr lang="fr-FR" sz="1600" dirty="0"/>
          </a:p>
          <a:p>
            <a:pPr marL="0" indent="0">
              <a:buNone/>
            </a:pPr>
            <a:r>
              <a:rPr lang="fr-FR" sz="1600" dirty="0"/>
              <a:t> </a:t>
            </a:r>
          </a:p>
          <a:p>
            <a:pPr marL="342900" indent="-342900">
              <a:buFont typeface="+mj-lt"/>
              <a:buAutoNum type="arabicParenR"/>
            </a:pPr>
            <a:endParaRPr lang="fr-FR" sz="1600" dirty="0"/>
          </a:p>
          <a:p>
            <a:pPr marL="342900" indent="-342900">
              <a:buFont typeface="+mj-lt"/>
              <a:buAutoNum type="arabicParenR"/>
            </a:pPr>
            <a:endParaRPr lang="fr-FR" sz="1600" dirty="0"/>
          </a:p>
          <a:p>
            <a:pPr marL="342900" indent="-342900">
              <a:buFont typeface="+mj-lt"/>
              <a:buAutoNum type="arabicParenR"/>
            </a:pPr>
            <a:endParaRPr lang="fr-FR" sz="1600" dirty="0"/>
          </a:p>
          <a:p>
            <a:pPr lvl="1"/>
            <a:endParaRPr lang="fr-FR" dirty="0"/>
          </a:p>
        </p:txBody>
      </p:sp>
      <p:pic>
        <p:nvPicPr>
          <p:cNvPr id="13" name="Image 12">
            <a:extLst>
              <a:ext uri="{FF2B5EF4-FFF2-40B4-BE49-F238E27FC236}">
                <a16:creationId xmlns:a16="http://schemas.microsoft.com/office/drawing/2014/main" id="{E4A01822-B36F-46A9-954E-3FC79B476D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521" y="3636156"/>
            <a:ext cx="5805778" cy="1581303"/>
          </a:xfrm>
          <a:prstGeom prst="rect">
            <a:avLst/>
          </a:prstGeom>
        </p:spPr>
      </p:pic>
      <p:sp>
        <p:nvSpPr>
          <p:cNvPr id="16" name="Espace réservé du contenu 2">
            <a:extLst>
              <a:ext uri="{FF2B5EF4-FFF2-40B4-BE49-F238E27FC236}">
                <a16:creationId xmlns:a16="http://schemas.microsoft.com/office/drawing/2014/main" id="{E4DA5B03-CB8F-4DB3-9101-CB53C0EFA142}"/>
              </a:ext>
            </a:extLst>
          </p:cNvPr>
          <p:cNvSpPr txBox="1">
            <a:spLocks/>
          </p:cNvSpPr>
          <p:nvPr/>
        </p:nvSpPr>
        <p:spPr>
          <a:xfrm>
            <a:off x="5914732" y="717350"/>
            <a:ext cx="6035529" cy="4805995"/>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fr-FR" sz="1600" dirty="0"/>
          </a:p>
          <a:p>
            <a:pPr marL="0" indent="0" algn="ctr">
              <a:buNone/>
            </a:pPr>
            <a:r>
              <a:rPr lang="fr-FR" sz="1600" b="1" dirty="0"/>
              <a:t>BERT</a:t>
            </a:r>
          </a:p>
          <a:p>
            <a:r>
              <a:rPr lang="fr-FR" sz="1600" dirty="0"/>
              <a:t>Utilisation de BERT pré-entrainé pour le </a:t>
            </a:r>
            <a:r>
              <a:rPr lang="fr-FR" sz="1600" dirty="0" err="1"/>
              <a:t>word</a:t>
            </a:r>
            <a:r>
              <a:rPr lang="fr-FR" sz="1600" dirty="0"/>
              <a:t> </a:t>
            </a:r>
            <a:r>
              <a:rPr lang="fr-FR" sz="1600" dirty="0" err="1"/>
              <a:t>embedding</a:t>
            </a:r>
            <a:endParaRPr lang="fr-FR" sz="1600" dirty="0"/>
          </a:p>
          <a:p>
            <a:pPr marL="666900" lvl="1" indent="-342900">
              <a:buFont typeface="+mj-lt"/>
              <a:buAutoNum type="arabicParenR"/>
            </a:pPr>
            <a:r>
              <a:rPr lang="fr-FR" dirty="0"/>
              <a:t>Tokenisation avec </a:t>
            </a:r>
            <a:r>
              <a:rPr lang="fr-FR" dirty="0" err="1"/>
              <a:t>BERTTokenizer</a:t>
            </a:r>
            <a:r>
              <a:rPr lang="fr-FR" dirty="0"/>
              <a:t> ([CLS], [SEP], [PAD] pour avoir la même taille (max taille vecteur), gestion des absences dans le vocabulaire utilisé pour le pré-entrainement de BERT,</a:t>
            </a:r>
          </a:p>
          <a:p>
            <a:pPr marL="666900" lvl="1" indent="-342900">
              <a:buFont typeface="+mj-lt"/>
              <a:buAutoNum type="arabicParenR"/>
            </a:pPr>
            <a:r>
              <a:rPr lang="fr-FR" dirty="0"/>
              <a:t>Transformation des </a:t>
            </a:r>
            <a:r>
              <a:rPr lang="fr-FR" dirty="0" err="1"/>
              <a:t>tokens</a:t>
            </a:r>
            <a:r>
              <a:rPr lang="fr-FR" dirty="0"/>
              <a:t> en </a:t>
            </a:r>
            <a:r>
              <a:rPr lang="fr-FR" dirty="0" err="1"/>
              <a:t>ids</a:t>
            </a:r>
            <a:endParaRPr lang="fr-FR" dirty="0"/>
          </a:p>
          <a:p>
            <a:pPr marL="666900" lvl="1" indent="-342900">
              <a:buFont typeface="+mj-lt"/>
              <a:buAutoNum type="arabicParenR"/>
            </a:pPr>
            <a:r>
              <a:rPr lang="fr-FR" dirty="0"/>
              <a:t>Conversion des inputs transformés en </a:t>
            </a:r>
            <a:r>
              <a:rPr lang="fr-FR" dirty="0" err="1"/>
              <a:t>pytorch</a:t>
            </a:r>
            <a:r>
              <a:rPr lang="fr-FR" dirty="0"/>
              <a:t> </a:t>
            </a:r>
            <a:r>
              <a:rPr lang="fr-FR" dirty="0" err="1"/>
              <a:t>tensors</a:t>
            </a:r>
            <a:r>
              <a:rPr lang="fr-FR" dirty="0"/>
              <a:t> (</a:t>
            </a:r>
            <a:r>
              <a:rPr lang="fr-FR" dirty="0" err="1"/>
              <a:t>array</a:t>
            </a:r>
            <a:r>
              <a:rPr lang="fr-FR" dirty="0"/>
              <a:t> à n-dimension) puis conversion des </a:t>
            </a:r>
            <a:r>
              <a:rPr lang="fr-FR" dirty="0" err="1"/>
              <a:t>tensors</a:t>
            </a:r>
            <a:r>
              <a:rPr lang="fr-FR" dirty="0"/>
              <a:t> en </a:t>
            </a:r>
            <a:r>
              <a:rPr lang="fr-FR" dirty="0" err="1"/>
              <a:t>embeding</a:t>
            </a:r>
            <a:r>
              <a:rPr lang="fr-FR" dirty="0"/>
              <a:t> avec le modèle BERT pré-entrainé </a:t>
            </a:r>
          </a:p>
          <a:p>
            <a:pPr marL="666900" lvl="1" indent="-342900">
              <a:buFont typeface="+mj-lt"/>
              <a:buAutoNum type="arabicParenR"/>
            </a:pPr>
            <a:r>
              <a:rPr lang="fr-FR" dirty="0"/>
              <a:t>Sur la sortie, éliminer le premier </a:t>
            </a:r>
            <a:r>
              <a:rPr lang="fr-FR" dirty="0" err="1"/>
              <a:t>hidden</a:t>
            </a:r>
            <a:r>
              <a:rPr lang="fr-FR" dirty="0"/>
              <a:t> state (qui représente l’input state) et sélection des </a:t>
            </a:r>
            <a:r>
              <a:rPr lang="fr-FR" dirty="0" err="1"/>
              <a:t>embeddings</a:t>
            </a:r>
            <a:r>
              <a:rPr lang="fr-FR" dirty="0"/>
              <a:t> de la couche finale sur l’output</a:t>
            </a:r>
          </a:p>
          <a:p>
            <a:pPr marL="666900" lvl="1" indent="-342900">
              <a:buFont typeface="+mj-lt"/>
              <a:buAutoNum type="arabicParenR"/>
            </a:pPr>
            <a:r>
              <a:rPr lang="fr-FR" dirty="0"/>
              <a:t>Transformation des </a:t>
            </a:r>
            <a:r>
              <a:rPr lang="fr-FR" dirty="0" err="1"/>
              <a:t>tensors</a:t>
            </a:r>
            <a:r>
              <a:rPr lang="fr-FR" dirty="0"/>
              <a:t> (n-</a:t>
            </a:r>
            <a:r>
              <a:rPr lang="fr-FR" dirty="0" err="1"/>
              <a:t>dim</a:t>
            </a:r>
            <a:r>
              <a:rPr lang="fr-FR" dirty="0"/>
              <a:t>) en une dimension puis en liste et calcul des vecteurs </a:t>
            </a:r>
            <a:r>
              <a:rPr lang="fr-FR" dirty="0" err="1"/>
              <a:t>embedding</a:t>
            </a:r>
            <a:r>
              <a:rPr lang="fr-FR" dirty="0"/>
              <a:t> des descriptions texte</a:t>
            </a:r>
          </a:p>
          <a:p>
            <a:pPr marL="666900" lvl="1" indent="-342900">
              <a:buFont typeface="+mj-lt"/>
              <a:buAutoNum type="arabicParenR"/>
            </a:pPr>
            <a:r>
              <a:rPr lang="fr-FR" dirty="0"/>
              <a:t>Clustering avec k-</a:t>
            </a:r>
            <a:r>
              <a:rPr lang="fr-FR" dirty="0" err="1"/>
              <a:t>means</a:t>
            </a:r>
            <a:r>
              <a:rPr lang="fr-FR" dirty="0"/>
              <a:t> k =7</a:t>
            </a:r>
          </a:p>
          <a:p>
            <a:pPr marL="324000" lvl="1" indent="0">
              <a:buNone/>
            </a:pPr>
            <a:endParaRPr lang="fr-FR" dirty="0"/>
          </a:p>
        </p:txBody>
      </p:sp>
    </p:spTree>
    <p:extLst>
      <p:ext uri="{BB962C8B-B14F-4D97-AF65-F5344CB8AC3E}">
        <p14:creationId xmlns:p14="http://schemas.microsoft.com/office/powerpoint/2010/main" val="268288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D862A84C-836F-4958-8746-5CFD6270E292}"/>
              </a:ext>
            </a:extLst>
          </p:cNvPr>
          <p:cNvSpPr txBox="1">
            <a:spLocks/>
          </p:cNvSpPr>
          <p:nvPr/>
        </p:nvSpPr>
        <p:spPr>
          <a:xfrm>
            <a:off x="336988" y="-507207"/>
            <a:ext cx="11029950" cy="1014413"/>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solidFill>
                  <a:schemeClr val="tx1"/>
                </a:solidFill>
              </a:rPr>
              <a:t>Word </a:t>
            </a:r>
            <a:r>
              <a:rPr lang="fr-FR" dirty="0" err="1">
                <a:solidFill>
                  <a:schemeClr val="tx1"/>
                </a:solidFill>
              </a:rPr>
              <a:t>Embedding</a:t>
            </a:r>
            <a:r>
              <a:rPr lang="fr-FR" dirty="0">
                <a:solidFill>
                  <a:schemeClr val="tx1"/>
                </a:solidFill>
              </a:rPr>
              <a:t> : apprentissage non supervisé </a:t>
            </a:r>
          </a:p>
        </p:txBody>
      </p:sp>
      <p:sp>
        <p:nvSpPr>
          <p:cNvPr id="7" name="Espace réservé du contenu 2">
            <a:extLst>
              <a:ext uri="{FF2B5EF4-FFF2-40B4-BE49-F238E27FC236}">
                <a16:creationId xmlns:a16="http://schemas.microsoft.com/office/drawing/2014/main" id="{93A7CAC8-F450-4016-B542-E7A9ED5D048D}"/>
              </a:ext>
            </a:extLst>
          </p:cNvPr>
          <p:cNvSpPr txBox="1">
            <a:spLocks/>
          </p:cNvSpPr>
          <p:nvPr/>
        </p:nvSpPr>
        <p:spPr>
          <a:xfrm>
            <a:off x="273064" y="2941295"/>
            <a:ext cx="5730450" cy="1120271"/>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endParaRPr lang="fr-FR" dirty="0"/>
          </a:p>
        </p:txBody>
      </p:sp>
      <p:pic>
        <p:nvPicPr>
          <p:cNvPr id="13" name="Image 12">
            <a:extLst>
              <a:ext uri="{FF2B5EF4-FFF2-40B4-BE49-F238E27FC236}">
                <a16:creationId xmlns:a16="http://schemas.microsoft.com/office/drawing/2014/main" id="{22D1B1B4-D530-435C-A512-9FD785BA95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7413" y="3971238"/>
            <a:ext cx="2791529" cy="2754920"/>
          </a:xfrm>
          <a:prstGeom prst="rect">
            <a:avLst/>
          </a:prstGeom>
        </p:spPr>
      </p:pic>
      <p:grpSp>
        <p:nvGrpSpPr>
          <p:cNvPr id="22" name="Groupe 21">
            <a:extLst>
              <a:ext uri="{FF2B5EF4-FFF2-40B4-BE49-F238E27FC236}">
                <a16:creationId xmlns:a16="http://schemas.microsoft.com/office/drawing/2014/main" id="{A815CD8F-0969-411A-A7C2-480D03F15BA5}"/>
              </a:ext>
            </a:extLst>
          </p:cNvPr>
          <p:cNvGrpSpPr/>
          <p:nvPr/>
        </p:nvGrpSpPr>
        <p:grpSpPr>
          <a:xfrm>
            <a:off x="2584094" y="4384362"/>
            <a:ext cx="3267869" cy="2017124"/>
            <a:chOff x="3126286" y="3787605"/>
            <a:chExt cx="3480399" cy="2446757"/>
          </a:xfrm>
        </p:grpSpPr>
        <p:pic>
          <p:nvPicPr>
            <p:cNvPr id="11" name="Image 10" descr="Une image contenant texte&#10;&#10;Description générée automatiquement">
              <a:extLst>
                <a:ext uri="{FF2B5EF4-FFF2-40B4-BE49-F238E27FC236}">
                  <a16:creationId xmlns:a16="http://schemas.microsoft.com/office/drawing/2014/main" id="{72C60D2A-86D4-4616-851D-AB0E9167CD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6286" y="3787605"/>
              <a:ext cx="3336486" cy="2446757"/>
            </a:xfrm>
            <a:prstGeom prst="rect">
              <a:avLst/>
            </a:prstGeom>
          </p:spPr>
        </p:pic>
        <p:sp>
          <p:nvSpPr>
            <p:cNvPr id="14" name="Rectangle 13">
              <a:extLst>
                <a:ext uri="{FF2B5EF4-FFF2-40B4-BE49-F238E27FC236}">
                  <a16:creationId xmlns:a16="http://schemas.microsoft.com/office/drawing/2014/main" id="{0CBF70B3-0727-4D05-96E4-7BA7E8E76788}"/>
                </a:ext>
              </a:extLst>
            </p:cNvPr>
            <p:cNvSpPr/>
            <p:nvPr/>
          </p:nvSpPr>
          <p:spPr>
            <a:xfrm rot="1998654">
              <a:off x="3386097" y="4809518"/>
              <a:ext cx="3220588" cy="2745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5" name="Espace réservé du contenu 2">
            <a:extLst>
              <a:ext uri="{FF2B5EF4-FFF2-40B4-BE49-F238E27FC236}">
                <a16:creationId xmlns:a16="http://schemas.microsoft.com/office/drawing/2014/main" id="{D3BB11FD-A066-4ED7-871D-EBC99ABDB6C8}"/>
              </a:ext>
            </a:extLst>
          </p:cNvPr>
          <p:cNvSpPr txBox="1">
            <a:spLocks/>
          </p:cNvSpPr>
          <p:nvPr/>
        </p:nvSpPr>
        <p:spPr>
          <a:xfrm>
            <a:off x="825681" y="882576"/>
            <a:ext cx="5730450" cy="464659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fr-FR" i="1" dirty="0"/>
              <a:t>Rand ajusté = </a:t>
            </a:r>
            <a:r>
              <a:rPr kumimoji="0" lang="fr-FR" altLang="fr-FR" b="0" i="1" u="none" strike="noStrike" cap="none" normalizeH="0" baseline="0" dirty="0">
                <a:ln>
                  <a:noFill/>
                </a:ln>
                <a:solidFill>
                  <a:srgbClr val="000000"/>
                </a:solidFill>
                <a:effectLst/>
              </a:rPr>
              <a:t>0,34</a:t>
            </a:r>
            <a:endParaRPr lang="fr-FR" i="1" dirty="0"/>
          </a:p>
          <a:p>
            <a:pPr marL="0" indent="0">
              <a:buNone/>
            </a:pPr>
            <a:r>
              <a:rPr lang="fr-FR" i="1" dirty="0"/>
              <a:t>Matrice de confusion</a:t>
            </a:r>
          </a:p>
          <a:p>
            <a:pPr marL="0" indent="0">
              <a:buNone/>
            </a:pPr>
            <a:endParaRPr lang="fr-FR" i="1" dirty="0"/>
          </a:p>
          <a:p>
            <a:pPr marL="0" indent="0">
              <a:buNone/>
            </a:pPr>
            <a:endParaRPr lang="fr-FR" i="1" dirty="0"/>
          </a:p>
          <a:p>
            <a:pPr marL="0" indent="0">
              <a:buNone/>
            </a:pPr>
            <a:endParaRPr lang="fr-FR" i="1" dirty="0"/>
          </a:p>
          <a:p>
            <a:pPr marL="0" indent="0">
              <a:buNone/>
            </a:pPr>
            <a:endParaRPr lang="fr-FR" i="1" dirty="0"/>
          </a:p>
          <a:p>
            <a:pPr marL="0" indent="0">
              <a:buNone/>
            </a:pPr>
            <a:endParaRPr lang="fr-FR" i="1" dirty="0"/>
          </a:p>
          <a:p>
            <a:pPr marL="0" indent="0">
              <a:buNone/>
            </a:pPr>
            <a:endParaRPr lang="fr-FR" i="1" dirty="0"/>
          </a:p>
          <a:p>
            <a:pPr marL="0" indent="0">
              <a:buNone/>
            </a:pPr>
            <a:endParaRPr lang="fr-FR" i="1" dirty="0"/>
          </a:p>
          <a:p>
            <a:pPr marL="0" indent="0">
              <a:buNone/>
            </a:pPr>
            <a:r>
              <a:rPr lang="fr-FR" i="1" dirty="0"/>
              <a:t>Rand ajusté = </a:t>
            </a:r>
            <a:r>
              <a:rPr kumimoji="0" lang="fr-FR" altLang="fr-FR" b="0" i="1" u="none" strike="noStrike" cap="none" normalizeH="0" baseline="0" dirty="0">
                <a:ln>
                  <a:noFill/>
                </a:ln>
                <a:solidFill>
                  <a:srgbClr val="000000"/>
                </a:solidFill>
                <a:effectLst/>
              </a:rPr>
              <a:t>0,3</a:t>
            </a:r>
            <a:endParaRPr lang="fr-FR" i="1" dirty="0"/>
          </a:p>
          <a:p>
            <a:pPr marL="0" indent="0">
              <a:buNone/>
            </a:pPr>
            <a:r>
              <a:rPr lang="fr-FR" i="1" dirty="0"/>
              <a:t>Matrice de confusion</a:t>
            </a:r>
          </a:p>
        </p:txBody>
      </p:sp>
      <p:pic>
        <p:nvPicPr>
          <p:cNvPr id="17" name="Image 16">
            <a:extLst>
              <a:ext uri="{FF2B5EF4-FFF2-40B4-BE49-F238E27FC236}">
                <a16:creationId xmlns:a16="http://schemas.microsoft.com/office/drawing/2014/main" id="{B9C0206D-C007-4E0E-AFF7-DBAA7F7268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7960" y="882576"/>
            <a:ext cx="2791530" cy="2754920"/>
          </a:xfrm>
          <a:prstGeom prst="rect">
            <a:avLst/>
          </a:prstGeom>
        </p:spPr>
      </p:pic>
      <p:sp>
        <p:nvSpPr>
          <p:cNvPr id="18" name="Espace réservé du contenu 2">
            <a:extLst>
              <a:ext uri="{FF2B5EF4-FFF2-40B4-BE49-F238E27FC236}">
                <a16:creationId xmlns:a16="http://schemas.microsoft.com/office/drawing/2014/main" id="{2F7396FA-C736-483C-A153-C2456453A79D}"/>
              </a:ext>
            </a:extLst>
          </p:cNvPr>
          <p:cNvSpPr txBox="1">
            <a:spLocks/>
          </p:cNvSpPr>
          <p:nvPr/>
        </p:nvSpPr>
        <p:spPr>
          <a:xfrm>
            <a:off x="5872237" y="628943"/>
            <a:ext cx="6319763" cy="551972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fr-FR" i="1" dirty="0"/>
              <a:t>Projection sur plan t-SNE</a:t>
            </a:r>
          </a:p>
          <a:p>
            <a:pPr marL="0" indent="0">
              <a:buNone/>
            </a:pPr>
            <a:endParaRPr lang="fr-FR" i="1" dirty="0"/>
          </a:p>
          <a:p>
            <a:pPr marL="0" indent="0">
              <a:buNone/>
            </a:pPr>
            <a:endParaRPr lang="fr-FR" i="1" dirty="0"/>
          </a:p>
          <a:p>
            <a:pPr marL="0" indent="0">
              <a:buNone/>
            </a:pPr>
            <a:endParaRPr lang="fr-FR" i="1" dirty="0"/>
          </a:p>
          <a:p>
            <a:pPr marL="0" indent="0">
              <a:buNone/>
            </a:pPr>
            <a:endParaRPr lang="fr-FR" i="1" dirty="0"/>
          </a:p>
          <a:p>
            <a:pPr marL="0" indent="0">
              <a:buNone/>
            </a:pPr>
            <a:endParaRPr lang="fr-FR" i="1" dirty="0"/>
          </a:p>
          <a:p>
            <a:pPr marL="0" indent="0">
              <a:buNone/>
            </a:pPr>
            <a:endParaRPr lang="fr-FR" i="1" dirty="0"/>
          </a:p>
          <a:p>
            <a:pPr marL="0" indent="0">
              <a:buNone/>
            </a:pPr>
            <a:endParaRPr lang="fr-FR" i="1" dirty="0"/>
          </a:p>
          <a:p>
            <a:pPr marL="0" indent="0">
              <a:buNone/>
            </a:pPr>
            <a:endParaRPr lang="fr-FR" i="1" dirty="0"/>
          </a:p>
          <a:p>
            <a:pPr marL="0" indent="0">
              <a:buNone/>
            </a:pPr>
            <a:r>
              <a:rPr lang="fr-FR" i="1" dirty="0"/>
              <a:t>Projection sur plan t-SNE</a:t>
            </a:r>
          </a:p>
          <a:p>
            <a:pPr marL="0" indent="0">
              <a:buNone/>
            </a:pPr>
            <a:endParaRPr lang="fr-FR" i="1" dirty="0"/>
          </a:p>
        </p:txBody>
      </p:sp>
      <p:sp>
        <p:nvSpPr>
          <p:cNvPr id="19" name="Rectangle : coins arrondis 18">
            <a:extLst>
              <a:ext uri="{FF2B5EF4-FFF2-40B4-BE49-F238E27FC236}">
                <a16:creationId xmlns:a16="http://schemas.microsoft.com/office/drawing/2014/main" id="{82E0613A-E5EC-4B98-A058-62DB08269DCE}"/>
              </a:ext>
            </a:extLst>
          </p:cNvPr>
          <p:cNvSpPr/>
          <p:nvPr/>
        </p:nvSpPr>
        <p:spPr>
          <a:xfrm rot="16200000">
            <a:off x="-978477" y="1935986"/>
            <a:ext cx="3005617" cy="391531"/>
          </a:xfrm>
          <a:prstGeom prst="roundRect">
            <a:avLst>
              <a:gd name="adj" fmla="val 599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Résultats WORD2VEC </a:t>
            </a:r>
          </a:p>
        </p:txBody>
      </p:sp>
      <p:sp>
        <p:nvSpPr>
          <p:cNvPr id="20" name="Rectangle : coins arrondis 19">
            <a:extLst>
              <a:ext uri="{FF2B5EF4-FFF2-40B4-BE49-F238E27FC236}">
                <a16:creationId xmlns:a16="http://schemas.microsoft.com/office/drawing/2014/main" id="{18920382-552F-4922-86DD-771268616EEF}"/>
              </a:ext>
            </a:extLst>
          </p:cNvPr>
          <p:cNvSpPr/>
          <p:nvPr/>
        </p:nvSpPr>
        <p:spPr>
          <a:xfrm rot="16200000">
            <a:off x="-632077" y="5386308"/>
            <a:ext cx="2293025" cy="391532"/>
          </a:xfrm>
          <a:prstGeom prst="roundRect">
            <a:avLst>
              <a:gd name="adj" fmla="val 599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Résultats BERT</a:t>
            </a:r>
          </a:p>
        </p:txBody>
      </p:sp>
      <p:grpSp>
        <p:nvGrpSpPr>
          <p:cNvPr id="23" name="Groupe 22">
            <a:extLst>
              <a:ext uri="{FF2B5EF4-FFF2-40B4-BE49-F238E27FC236}">
                <a16:creationId xmlns:a16="http://schemas.microsoft.com/office/drawing/2014/main" id="{4C387870-9A96-4B11-A240-ECCF7A31C909}"/>
              </a:ext>
            </a:extLst>
          </p:cNvPr>
          <p:cNvGrpSpPr/>
          <p:nvPr/>
        </p:nvGrpSpPr>
        <p:grpSpPr>
          <a:xfrm>
            <a:off x="2526668" y="956583"/>
            <a:ext cx="3239985" cy="2239368"/>
            <a:chOff x="689976" y="158600"/>
            <a:chExt cx="3443961" cy="2373230"/>
          </a:xfrm>
        </p:grpSpPr>
        <p:pic>
          <p:nvPicPr>
            <p:cNvPr id="16" name="Image 15">
              <a:extLst>
                <a:ext uri="{FF2B5EF4-FFF2-40B4-BE49-F238E27FC236}">
                  <a16:creationId xmlns:a16="http://schemas.microsoft.com/office/drawing/2014/main" id="{2C5523B6-2309-4E45-A7A9-71F5FF674E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976" y="158600"/>
              <a:ext cx="3236223" cy="2373230"/>
            </a:xfrm>
            <a:prstGeom prst="rect">
              <a:avLst/>
            </a:prstGeom>
          </p:spPr>
        </p:pic>
        <p:sp>
          <p:nvSpPr>
            <p:cNvPr id="21" name="Rectangle 20">
              <a:extLst>
                <a:ext uri="{FF2B5EF4-FFF2-40B4-BE49-F238E27FC236}">
                  <a16:creationId xmlns:a16="http://schemas.microsoft.com/office/drawing/2014/main" id="{B2C13CB8-7A1E-4410-8F58-D8D8FEFC35E9}"/>
                </a:ext>
              </a:extLst>
            </p:cNvPr>
            <p:cNvSpPr/>
            <p:nvPr/>
          </p:nvSpPr>
          <p:spPr>
            <a:xfrm rot="1998654">
              <a:off x="913349" y="1146850"/>
              <a:ext cx="3220588" cy="2745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7" name="Espace réservé du numéro de diapositive 3">
            <a:extLst>
              <a:ext uri="{FF2B5EF4-FFF2-40B4-BE49-F238E27FC236}">
                <a16:creationId xmlns:a16="http://schemas.microsoft.com/office/drawing/2014/main" id="{8AB9A5CA-D39B-467D-AC24-EBE1F71770F9}"/>
              </a:ext>
            </a:extLst>
          </p:cNvPr>
          <p:cNvSpPr>
            <a:spLocks noGrp="1"/>
          </p:cNvSpPr>
          <p:nvPr>
            <p:ph type="sldNum" sz="quarter" idx="12"/>
          </p:nvPr>
        </p:nvSpPr>
        <p:spPr>
          <a:xfrm>
            <a:off x="11139490" y="6482412"/>
            <a:ext cx="1052510" cy="365125"/>
          </a:xfrm>
        </p:spPr>
        <p:txBody>
          <a:bodyPr/>
          <a:lstStyle/>
          <a:p>
            <a:fld id="{001A16A6-65E7-49EC-B0E0-2BD1E525C29C}" type="slidenum">
              <a:rPr lang="fr-FR" smtClean="0"/>
              <a:t>16</a:t>
            </a:fld>
            <a:endParaRPr lang="fr-FR" dirty="0"/>
          </a:p>
        </p:txBody>
      </p:sp>
    </p:spTree>
    <p:extLst>
      <p:ext uri="{BB962C8B-B14F-4D97-AF65-F5344CB8AC3E}">
        <p14:creationId xmlns:p14="http://schemas.microsoft.com/office/powerpoint/2010/main" val="60594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F11EE40-69F2-4BE0-9A86-4E8BFE9C64D4}"/>
              </a:ext>
            </a:extLst>
          </p:cNvPr>
          <p:cNvSpPr>
            <a:spLocks noGrp="1"/>
          </p:cNvSpPr>
          <p:nvPr>
            <p:ph type="sldNum" sz="quarter" idx="12"/>
          </p:nvPr>
        </p:nvSpPr>
        <p:spPr>
          <a:xfrm>
            <a:off x="11076428" y="6492872"/>
            <a:ext cx="1052510" cy="365125"/>
          </a:xfrm>
        </p:spPr>
        <p:txBody>
          <a:bodyPr/>
          <a:lstStyle/>
          <a:p>
            <a:fld id="{001A16A6-65E7-49EC-B0E0-2BD1E525C29C}" type="slidenum">
              <a:rPr lang="fr-FR" smtClean="0"/>
              <a:t>17</a:t>
            </a:fld>
            <a:endParaRPr lang="fr-FR"/>
          </a:p>
        </p:txBody>
      </p:sp>
      <p:sp>
        <p:nvSpPr>
          <p:cNvPr id="3" name="Titre 1">
            <a:extLst>
              <a:ext uri="{FF2B5EF4-FFF2-40B4-BE49-F238E27FC236}">
                <a16:creationId xmlns:a16="http://schemas.microsoft.com/office/drawing/2014/main" id="{9B60BCB0-D405-4190-9E6E-66DDF704CE12}"/>
              </a:ext>
            </a:extLst>
          </p:cNvPr>
          <p:cNvSpPr txBox="1">
            <a:spLocks/>
          </p:cNvSpPr>
          <p:nvPr/>
        </p:nvSpPr>
        <p:spPr>
          <a:xfrm>
            <a:off x="336988" y="-507207"/>
            <a:ext cx="11029950" cy="1014413"/>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solidFill>
                  <a:schemeClr val="tx1"/>
                </a:solidFill>
              </a:rPr>
              <a:t>Classification supervisée  </a:t>
            </a:r>
          </a:p>
        </p:txBody>
      </p:sp>
      <p:sp>
        <p:nvSpPr>
          <p:cNvPr id="9" name="Espace réservé du contenu 2">
            <a:extLst>
              <a:ext uri="{FF2B5EF4-FFF2-40B4-BE49-F238E27FC236}">
                <a16:creationId xmlns:a16="http://schemas.microsoft.com/office/drawing/2014/main" id="{9B5B4F52-DC7C-49F3-B13D-679053FEC1EA}"/>
              </a:ext>
            </a:extLst>
          </p:cNvPr>
          <p:cNvSpPr txBox="1">
            <a:spLocks/>
          </p:cNvSpPr>
          <p:nvPr/>
        </p:nvSpPr>
        <p:spPr>
          <a:xfrm>
            <a:off x="92951" y="314827"/>
            <a:ext cx="6003049" cy="153381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fr-FR" dirty="0"/>
              <a:t>Approche supervisée  : </a:t>
            </a:r>
            <a:r>
              <a:rPr lang="fr-FR" dirty="0" err="1"/>
              <a:t>GradientBoostingClassifier</a:t>
            </a:r>
            <a:r>
              <a:rPr lang="fr-FR" dirty="0"/>
              <a:t>  sur les vecteurs </a:t>
            </a:r>
            <a:r>
              <a:rPr lang="fr-FR" dirty="0" err="1"/>
              <a:t>word</a:t>
            </a:r>
            <a:r>
              <a:rPr lang="fr-FR" dirty="0"/>
              <a:t> </a:t>
            </a:r>
            <a:r>
              <a:rPr lang="fr-FR" dirty="0" err="1"/>
              <a:t>embedding</a:t>
            </a:r>
            <a:r>
              <a:rPr lang="fr-FR" dirty="0"/>
              <a:t> avec Word2Vec et BERT</a:t>
            </a:r>
          </a:p>
          <a:p>
            <a:r>
              <a:rPr lang="fr-FR" dirty="0"/>
              <a:t>Cross validation et tuning des hyperparamètres </a:t>
            </a:r>
          </a:p>
        </p:txBody>
      </p:sp>
      <p:graphicFrame>
        <p:nvGraphicFramePr>
          <p:cNvPr id="10" name="Tableau 10">
            <a:extLst>
              <a:ext uri="{FF2B5EF4-FFF2-40B4-BE49-F238E27FC236}">
                <a16:creationId xmlns:a16="http://schemas.microsoft.com/office/drawing/2014/main" id="{21A5037D-E6B3-4107-8FC3-A0500FF74BED}"/>
              </a:ext>
            </a:extLst>
          </p:cNvPr>
          <p:cNvGraphicFramePr>
            <a:graphicFrameLocks noGrp="1"/>
          </p:cNvGraphicFramePr>
          <p:nvPr>
            <p:extLst>
              <p:ext uri="{D42A27DB-BD31-4B8C-83A1-F6EECF244321}">
                <p14:modId xmlns:p14="http://schemas.microsoft.com/office/powerpoint/2010/main" val="275819427"/>
              </p:ext>
            </p:extLst>
          </p:nvPr>
        </p:nvGraphicFramePr>
        <p:xfrm>
          <a:off x="6347930" y="14147"/>
          <a:ext cx="5628383" cy="3017520"/>
        </p:xfrm>
        <a:graphic>
          <a:graphicData uri="http://schemas.openxmlformats.org/drawingml/2006/table">
            <a:tbl>
              <a:tblPr firstRow="1" bandRow="1">
                <a:tableStyleId>{5C22544A-7EE6-4342-B048-85BDC9FD1C3A}</a:tableStyleId>
              </a:tblPr>
              <a:tblGrid>
                <a:gridCol w="3172660">
                  <a:extLst>
                    <a:ext uri="{9D8B030D-6E8A-4147-A177-3AD203B41FA5}">
                      <a16:colId xmlns:a16="http://schemas.microsoft.com/office/drawing/2014/main" val="1011280699"/>
                    </a:ext>
                  </a:extLst>
                </a:gridCol>
                <a:gridCol w="1285461">
                  <a:extLst>
                    <a:ext uri="{9D8B030D-6E8A-4147-A177-3AD203B41FA5}">
                      <a16:colId xmlns:a16="http://schemas.microsoft.com/office/drawing/2014/main" val="1855485041"/>
                    </a:ext>
                  </a:extLst>
                </a:gridCol>
                <a:gridCol w="1170262">
                  <a:extLst>
                    <a:ext uri="{9D8B030D-6E8A-4147-A177-3AD203B41FA5}">
                      <a16:colId xmlns:a16="http://schemas.microsoft.com/office/drawing/2014/main" val="1806693568"/>
                    </a:ext>
                  </a:extLst>
                </a:gridCol>
              </a:tblGrid>
              <a:tr h="190529">
                <a:tc>
                  <a:txBody>
                    <a:bodyPr/>
                    <a:lstStyle/>
                    <a:p>
                      <a:r>
                        <a:rPr lang="fr-FR" sz="1600" dirty="0"/>
                        <a:t>Classe </a:t>
                      </a:r>
                    </a:p>
                  </a:txBody>
                  <a:tcPr/>
                </a:tc>
                <a:tc>
                  <a:txBody>
                    <a:bodyPr/>
                    <a:lstStyle/>
                    <a:p>
                      <a:r>
                        <a:rPr lang="fr-FR" sz="1600" dirty="0"/>
                        <a:t>Word2Vec</a:t>
                      </a:r>
                    </a:p>
                  </a:txBody>
                  <a:tcPr/>
                </a:tc>
                <a:tc>
                  <a:txBody>
                    <a:bodyPr/>
                    <a:lstStyle/>
                    <a:p>
                      <a:r>
                        <a:rPr lang="fr-FR" sz="1600" dirty="0"/>
                        <a:t>BERT</a:t>
                      </a:r>
                    </a:p>
                  </a:txBody>
                  <a:tcPr/>
                </a:tc>
                <a:extLst>
                  <a:ext uri="{0D108BD9-81ED-4DB2-BD59-A6C34878D82A}">
                    <a16:rowId xmlns:a16="http://schemas.microsoft.com/office/drawing/2014/main" val="2555903999"/>
                  </a:ext>
                </a:extLst>
              </a:tr>
              <a:tr h="190529">
                <a:tc>
                  <a:txBody>
                    <a:bodyPr/>
                    <a:lstStyle/>
                    <a:p>
                      <a:r>
                        <a:rPr lang="en-US" sz="1600" dirty="0"/>
                        <a:t>Home Furnishing</a:t>
                      </a:r>
                      <a:endParaRPr lang="fr-FR" sz="1600" dirty="0"/>
                    </a:p>
                  </a:txBody>
                  <a:tcPr/>
                </a:tc>
                <a:tc>
                  <a:txBody>
                    <a:bodyPr/>
                    <a:lstStyle/>
                    <a:p>
                      <a:r>
                        <a:rPr lang="en-US" sz="1600" dirty="0"/>
                        <a:t>0.94</a:t>
                      </a:r>
                      <a:endParaRPr lang="fr-FR" sz="1600" dirty="0"/>
                    </a:p>
                  </a:txBody>
                  <a:tcPr/>
                </a:tc>
                <a:tc>
                  <a:txBody>
                    <a:bodyPr/>
                    <a:lstStyle/>
                    <a:p>
                      <a:r>
                        <a:rPr lang="fr-FR" sz="1600" dirty="0"/>
                        <a:t>0,88</a:t>
                      </a:r>
                    </a:p>
                  </a:txBody>
                  <a:tcPr/>
                </a:tc>
                <a:extLst>
                  <a:ext uri="{0D108BD9-81ED-4DB2-BD59-A6C34878D82A}">
                    <a16:rowId xmlns:a16="http://schemas.microsoft.com/office/drawing/2014/main" val="2453557440"/>
                  </a:ext>
                </a:extLst>
              </a:tr>
              <a:tr h="190529">
                <a:tc>
                  <a:txBody>
                    <a:bodyPr/>
                    <a:lstStyle/>
                    <a:p>
                      <a:r>
                        <a:rPr lang="en-US" sz="1600" dirty="0"/>
                        <a:t>Baby Care</a:t>
                      </a:r>
                      <a:endParaRPr lang="fr-FR" sz="1600" dirty="0"/>
                    </a:p>
                  </a:txBody>
                  <a:tcPr/>
                </a:tc>
                <a:tc>
                  <a:txBody>
                    <a:bodyPr/>
                    <a:lstStyle/>
                    <a:p>
                      <a:r>
                        <a:rPr lang="en-US" sz="1600" dirty="0"/>
                        <a:t>0.85</a:t>
                      </a:r>
                      <a:endParaRPr lang="fr-FR" sz="1600" dirty="0"/>
                    </a:p>
                  </a:txBody>
                  <a:tcPr/>
                </a:tc>
                <a:tc>
                  <a:txBody>
                    <a:bodyPr/>
                    <a:lstStyle/>
                    <a:p>
                      <a:r>
                        <a:rPr lang="fr-FR" sz="1600" dirty="0"/>
                        <a:t>0,89</a:t>
                      </a:r>
                    </a:p>
                  </a:txBody>
                  <a:tcPr/>
                </a:tc>
                <a:extLst>
                  <a:ext uri="{0D108BD9-81ED-4DB2-BD59-A6C34878D82A}">
                    <a16:rowId xmlns:a16="http://schemas.microsoft.com/office/drawing/2014/main" val="3671279627"/>
                  </a:ext>
                </a:extLst>
              </a:tr>
              <a:tr h="190529">
                <a:tc>
                  <a:txBody>
                    <a:bodyPr/>
                    <a:lstStyle/>
                    <a:p>
                      <a:r>
                        <a:rPr lang="en-US" sz="1600" dirty="0"/>
                        <a:t>Watches</a:t>
                      </a:r>
                      <a:endParaRPr lang="fr-FR" sz="1600" dirty="0"/>
                    </a:p>
                  </a:txBody>
                  <a:tcPr/>
                </a:tc>
                <a:tc>
                  <a:txBody>
                    <a:bodyPr/>
                    <a:lstStyle/>
                    <a:p>
                      <a:r>
                        <a:rPr lang="en-US" sz="1600" dirty="0"/>
                        <a:t>0.97</a:t>
                      </a:r>
                      <a:endParaRPr lang="fr-FR" sz="1600" dirty="0"/>
                    </a:p>
                  </a:txBody>
                  <a:tcPr/>
                </a:tc>
                <a:tc>
                  <a:txBody>
                    <a:bodyPr/>
                    <a:lstStyle/>
                    <a:p>
                      <a:r>
                        <a:rPr lang="fr-FR" sz="1600" dirty="0"/>
                        <a:t>0,97</a:t>
                      </a:r>
                    </a:p>
                  </a:txBody>
                  <a:tcPr/>
                </a:tc>
                <a:extLst>
                  <a:ext uri="{0D108BD9-81ED-4DB2-BD59-A6C34878D82A}">
                    <a16:rowId xmlns:a16="http://schemas.microsoft.com/office/drawing/2014/main" val="524903851"/>
                  </a:ext>
                </a:extLst>
              </a:tr>
              <a:tr h="190529">
                <a:tc>
                  <a:txBody>
                    <a:bodyPr/>
                    <a:lstStyle/>
                    <a:p>
                      <a:r>
                        <a:rPr lang="en-US" sz="1600" dirty="0"/>
                        <a:t>Home Decor &amp; Festive Needs</a:t>
                      </a:r>
                      <a:endParaRPr lang="fr-FR" sz="1600" dirty="0"/>
                    </a:p>
                  </a:txBody>
                  <a:tcPr/>
                </a:tc>
                <a:tc>
                  <a:txBody>
                    <a:bodyPr/>
                    <a:lstStyle/>
                    <a:p>
                      <a:r>
                        <a:rPr lang="en-US" sz="1600" dirty="0"/>
                        <a:t>0.81</a:t>
                      </a:r>
                      <a:endParaRPr lang="fr-FR" sz="1600" dirty="0"/>
                    </a:p>
                  </a:txBody>
                  <a:tcPr/>
                </a:tc>
                <a:tc>
                  <a:txBody>
                    <a:bodyPr/>
                    <a:lstStyle/>
                    <a:p>
                      <a:r>
                        <a:rPr lang="fr-FR" sz="1600" dirty="0"/>
                        <a:t>0,80</a:t>
                      </a:r>
                    </a:p>
                  </a:txBody>
                  <a:tcPr/>
                </a:tc>
                <a:extLst>
                  <a:ext uri="{0D108BD9-81ED-4DB2-BD59-A6C34878D82A}">
                    <a16:rowId xmlns:a16="http://schemas.microsoft.com/office/drawing/2014/main" val="1197885100"/>
                  </a:ext>
                </a:extLst>
              </a:tr>
              <a:tr h="190529">
                <a:tc>
                  <a:txBody>
                    <a:bodyPr/>
                    <a:lstStyle/>
                    <a:p>
                      <a:r>
                        <a:rPr lang="en-US" sz="1600" dirty="0"/>
                        <a:t>Kitchen &amp; Dining</a:t>
                      </a:r>
                      <a:endParaRPr lang="fr-FR" sz="1600" dirty="0"/>
                    </a:p>
                  </a:txBody>
                  <a:tcPr/>
                </a:tc>
                <a:tc>
                  <a:txBody>
                    <a:bodyPr/>
                    <a:lstStyle/>
                    <a:p>
                      <a:r>
                        <a:rPr lang="en-US" sz="1600" dirty="0"/>
                        <a:t>0.97</a:t>
                      </a:r>
                      <a:endParaRPr lang="fr-FR" sz="1600" dirty="0"/>
                    </a:p>
                  </a:txBody>
                  <a:tcPr/>
                </a:tc>
                <a:tc>
                  <a:txBody>
                    <a:bodyPr/>
                    <a:lstStyle/>
                    <a:p>
                      <a:r>
                        <a:rPr lang="fr-FR" sz="1600" dirty="0"/>
                        <a:t>0,90</a:t>
                      </a:r>
                    </a:p>
                  </a:txBody>
                  <a:tcPr/>
                </a:tc>
                <a:extLst>
                  <a:ext uri="{0D108BD9-81ED-4DB2-BD59-A6C34878D82A}">
                    <a16:rowId xmlns:a16="http://schemas.microsoft.com/office/drawing/2014/main" val="4291085043"/>
                  </a:ext>
                </a:extLst>
              </a:tr>
              <a:tr h="190529">
                <a:tc>
                  <a:txBody>
                    <a:bodyPr/>
                    <a:lstStyle/>
                    <a:p>
                      <a:r>
                        <a:rPr lang="en-US" sz="1600" dirty="0"/>
                        <a:t>Beauty and Personal Care</a:t>
                      </a:r>
                      <a:endParaRPr lang="fr-FR" sz="1600" dirty="0"/>
                    </a:p>
                  </a:txBody>
                  <a:tcPr/>
                </a:tc>
                <a:tc>
                  <a:txBody>
                    <a:bodyPr/>
                    <a:lstStyle/>
                    <a:p>
                      <a:r>
                        <a:rPr lang="en-US" sz="1600" dirty="0"/>
                        <a:t>0.81</a:t>
                      </a:r>
                      <a:endParaRPr lang="fr-FR" sz="1600" dirty="0"/>
                    </a:p>
                  </a:txBody>
                  <a:tcPr/>
                </a:tc>
                <a:tc>
                  <a:txBody>
                    <a:bodyPr/>
                    <a:lstStyle/>
                    <a:p>
                      <a:r>
                        <a:rPr lang="fr-FR" sz="1600" dirty="0"/>
                        <a:t>0,85</a:t>
                      </a:r>
                    </a:p>
                  </a:txBody>
                  <a:tcPr/>
                </a:tc>
                <a:extLst>
                  <a:ext uri="{0D108BD9-81ED-4DB2-BD59-A6C34878D82A}">
                    <a16:rowId xmlns:a16="http://schemas.microsoft.com/office/drawing/2014/main" val="1989959558"/>
                  </a:ext>
                </a:extLst>
              </a:tr>
              <a:tr h="190529">
                <a:tc>
                  <a:txBody>
                    <a:bodyPr/>
                    <a:lstStyle/>
                    <a:p>
                      <a:r>
                        <a:rPr lang="en-US" sz="1600" dirty="0"/>
                        <a:t>Computers</a:t>
                      </a:r>
                      <a:endParaRPr lang="fr-FR" sz="1600" dirty="0"/>
                    </a:p>
                  </a:txBody>
                  <a:tcPr/>
                </a:tc>
                <a:tc>
                  <a:txBody>
                    <a:bodyPr/>
                    <a:lstStyle/>
                    <a:p>
                      <a:r>
                        <a:rPr lang="en-US" sz="1600" dirty="0"/>
                        <a:t>0.98</a:t>
                      </a:r>
                      <a:endParaRPr lang="fr-FR" sz="1600" dirty="0"/>
                    </a:p>
                  </a:txBody>
                  <a:tcPr/>
                </a:tc>
                <a:tc>
                  <a:txBody>
                    <a:bodyPr/>
                    <a:lstStyle/>
                    <a:p>
                      <a:r>
                        <a:rPr lang="fr-FR" sz="1600" dirty="0"/>
                        <a:t>0.89</a:t>
                      </a:r>
                    </a:p>
                  </a:txBody>
                  <a:tcPr/>
                </a:tc>
                <a:extLst>
                  <a:ext uri="{0D108BD9-81ED-4DB2-BD59-A6C34878D82A}">
                    <a16:rowId xmlns:a16="http://schemas.microsoft.com/office/drawing/2014/main" val="3398901690"/>
                  </a:ext>
                </a:extLst>
              </a:tr>
              <a:tr h="190529">
                <a:tc>
                  <a:txBody>
                    <a:bodyPr/>
                    <a:lstStyle/>
                    <a:p>
                      <a:r>
                        <a:rPr lang="fr-FR" sz="1600" b="1" dirty="0" err="1"/>
                        <a:t>Accuracy</a:t>
                      </a:r>
                      <a:r>
                        <a:rPr lang="fr-FR" sz="1600" b="1" dirty="0"/>
                        <a:t> Globale</a:t>
                      </a:r>
                    </a:p>
                  </a:txBody>
                  <a:tcPr/>
                </a:tc>
                <a:tc>
                  <a:txBody>
                    <a:bodyPr/>
                    <a:lstStyle/>
                    <a:p>
                      <a:r>
                        <a:rPr lang="en-US" sz="1600" b="1" dirty="0"/>
                        <a:t>0.86</a:t>
                      </a:r>
                      <a:endParaRPr lang="fr-FR" sz="1600" b="1" dirty="0"/>
                    </a:p>
                  </a:txBody>
                  <a:tcPr/>
                </a:tc>
                <a:tc>
                  <a:txBody>
                    <a:bodyPr/>
                    <a:lstStyle/>
                    <a:p>
                      <a:r>
                        <a:rPr lang="fr-FR" sz="1600" b="1" dirty="0"/>
                        <a:t>0.85</a:t>
                      </a:r>
                    </a:p>
                  </a:txBody>
                  <a:tcPr/>
                </a:tc>
                <a:extLst>
                  <a:ext uri="{0D108BD9-81ED-4DB2-BD59-A6C34878D82A}">
                    <a16:rowId xmlns:a16="http://schemas.microsoft.com/office/drawing/2014/main" val="2211736837"/>
                  </a:ext>
                </a:extLst>
              </a:tr>
            </a:tbl>
          </a:graphicData>
        </a:graphic>
      </p:graphicFrame>
      <p:pic>
        <p:nvPicPr>
          <p:cNvPr id="13" name="Image 12" descr="Une image contenant texte&#10;&#10;Description générée automatiquement">
            <a:extLst>
              <a:ext uri="{FF2B5EF4-FFF2-40B4-BE49-F238E27FC236}">
                <a16:creationId xmlns:a16="http://schemas.microsoft.com/office/drawing/2014/main" id="{B01FF39A-FA36-46B3-BA3B-A8AC77829B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2893" y="4217565"/>
            <a:ext cx="3299571" cy="1803544"/>
          </a:xfrm>
          <a:prstGeom prst="rect">
            <a:avLst/>
          </a:prstGeom>
        </p:spPr>
      </p:pic>
      <p:sp>
        <p:nvSpPr>
          <p:cNvPr id="14" name="Espace réservé du contenu 2">
            <a:extLst>
              <a:ext uri="{FF2B5EF4-FFF2-40B4-BE49-F238E27FC236}">
                <a16:creationId xmlns:a16="http://schemas.microsoft.com/office/drawing/2014/main" id="{39994CB1-A449-4520-838D-EA3FB21FEB2B}"/>
              </a:ext>
            </a:extLst>
          </p:cNvPr>
          <p:cNvSpPr txBox="1">
            <a:spLocks/>
          </p:cNvSpPr>
          <p:nvPr/>
        </p:nvSpPr>
        <p:spPr>
          <a:xfrm>
            <a:off x="-96717" y="3792501"/>
            <a:ext cx="8935791" cy="2750672"/>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fr-FR" sz="1600" b="1" dirty="0">
                <a:solidFill>
                  <a:schemeClr val="tx1"/>
                </a:solidFill>
              </a:rPr>
              <a:t>Apprentissage supervisé avec BERT</a:t>
            </a:r>
          </a:p>
          <a:p>
            <a:pPr lvl="1" algn="just"/>
            <a:r>
              <a:rPr lang="fr-FR" dirty="0">
                <a:solidFill>
                  <a:schemeClr val="tx1"/>
                </a:solidFill>
              </a:rPr>
              <a:t>Split des données en train et validation (15%)</a:t>
            </a:r>
          </a:p>
          <a:p>
            <a:pPr lvl="1" algn="just"/>
            <a:r>
              <a:rPr lang="fr-FR" dirty="0">
                <a:solidFill>
                  <a:schemeClr val="tx1"/>
                </a:solidFill>
              </a:rPr>
              <a:t>Appel au </a:t>
            </a:r>
            <a:r>
              <a:rPr lang="fr-FR" dirty="0" err="1">
                <a:solidFill>
                  <a:schemeClr val="tx1"/>
                </a:solidFill>
              </a:rPr>
              <a:t>BERTtokenizer</a:t>
            </a:r>
            <a:r>
              <a:rPr lang="fr-FR" dirty="0">
                <a:solidFill>
                  <a:schemeClr val="tx1"/>
                </a:solidFill>
              </a:rPr>
              <a:t> qui fera les même étapes d’uniformisation </a:t>
            </a:r>
          </a:p>
          <a:p>
            <a:pPr lvl="1" algn="just"/>
            <a:r>
              <a:rPr lang="fr-FR" dirty="0">
                <a:solidFill>
                  <a:schemeClr val="tx1"/>
                </a:solidFill>
              </a:rPr>
              <a:t>Encodage des données d’entrainement et validation et récupération des </a:t>
            </a:r>
            <a:r>
              <a:rPr lang="fr-FR" dirty="0" err="1">
                <a:solidFill>
                  <a:schemeClr val="tx1"/>
                </a:solidFill>
              </a:rPr>
              <a:t>ids</a:t>
            </a:r>
            <a:r>
              <a:rPr lang="fr-FR" dirty="0">
                <a:solidFill>
                  <a:schemeClr val="tx1"/>
                </a:solidFill>
              </a:rPr>
              <a:t>, </a:t>
            </a:r>
            <a:r>
              <a:rPr lang="fr-FR" dirty="0" err="1">
                <a:solidFill>
                  <a:schemeClr val="tx1"/>
                </a:solidFill>
              </a:rPr>
              <a:t>mask</a:t>
            </a:r>
            <a:r>
              <a:rPr lang="fr-FR" dirty="0">
                <a:solidFill>
                  <a:schemeClr val="tx1"/>
                </a:solidFill>
              </a:rPr>
              <a:t> attention et labels </a:t>
            </a:r>
          </a:p>
          <a:p>
            <a:pPr lvl="1" algn="just"/>
            <a:r>
              <a:rPr lang="fr-FR" dirty="0">
                <a:solidFill>
                  <a:schemeClr val="tx1"/>
                </a:solidFill>
              </a:rPr>
              <a:t>Définition du modèle BERT avec le </a:t>
            </a:r>
            <a:r>
              <a:rPr lang="fr-FR" dirty="0" err="1">
                <a:solidFill>
                  <a:schemeClr val="tx1"/>
                </a:solidFill>
              </a:rPr>
              <a:t>n_labels</a:t>
            </a:r>
            <a:r>
              <a:rPr lang="fr-FR" dirty="0">
                <a:solidFill>
                  <a:schemeClr val="tx1"/>
                </a:solidFill>
              </a:rPr>
              <a:t> en question et les paramètres </a:t>
            </a:r>
            <a:r>
              <a:rPr lang="fr-FR" dirty="0" err="1">
                <a:solidFill>
                  <a:schemeClr val="tx1"/>
                </a:solidFill>
              </a:rPr>
              <a:t>hidden</a:t>
            </a:r>
            <a:r>
              <a:rPr lang="fr-FR" dirty="0">
                <a:solidFill>
                  <a:schemeClr val="tx1"/>
                </a:solidFill>
              </a:rPr>
              <a:t> classe et attention </a:t>
            </a:r>
            <a:r>
              <a:rPr lang="fr-FR" dirty="0" err="1">
                <a:solidFill>
                  <a:schemeClr val="tx1"/>
                </a:solidFill>
              </a:rPr>
              <a:t>desactivés</a:t>
            </a:r>
            <a:endParaRPr lang="fr-FR" dirty="0">
              <a:solidFill>
                <a:schemeClr val="tx1"/>
              </a:solidFill>
            </a:endParaRPr>
          </a:p>
          <a:p>
            <a:pPr lvl="1" algn="just"/>
            <a:r>
              <a:rPr lang="fr-FR" dirty="0">
                <a:solidFill>
                  <a:schemeClr val="tx1"/>
                </a:solidFill>
              </a:rPr>
              <a:t>Définition des </a:t>
            </a:r>
            <a:r>
              <a:rPr lang="fr-FR" dirty="0" err="1">
                <a:solidFill>
                  <a:schemeClr val="tx1"/>
                </a:solidFill>
              </a:rPr>
              <a:t>dataloader</a:t>
            </a:r>
            <a:r>
              <a:rPr lang="fr-FR" dirty="0">
                <a:solidFill>
                  <a:schemeClr val="tx1"/>
                </a:solidFill>
              </a:rPr>
              <a:t>; pour les train avec </a:t>
            </a:r>
            <a:r>
              <a:rPr lang="fr-FR" dirty="0" err="1">
                <a:solidFill>
                  <a:schemeClr val="tx1"/>
                </a:solidFill>
              </a:rPr>
              <a:t>random</a:t>
            </a:r>
            <a:r>
              <a:rPr lang="fr-FR" dirty="0">
                <a:solidFill>
                  <a:schemeClr val="tx1"/>
                </a:solidFill>
              </a:rPr>
              <a:t> sampler et pour le val avec </a:t>
            </a:r>
            <a:r>
              <a:rPr lang="fr-FR" dirty="0" err="1">
                <a:solidFill>
                  <a:schemeClr val="tx1"/>
                </a:solidFill>
              </a:rPr>
              <a:t>sequencialSampler</a:t>
            </a:r>
            <a:r>
              <a:rPr lang="fr-FR" dirty="0">
                <a:solidFill>
                  <a:schemeClr val="tx1"/>
                </a:solidFill>
              </a:rPr>
              <a:t> ainsi que la taille de batch</a:t>
            </a:r>
          </a:p>
          <a:p>
            <a:pPr lvl="1" algn="just"/>
            <a:r>
              <a:rPr lang="fr-FR" dirty="0">
                <a:solidFill>
                  <a:schemeClr val="tx1"/>
                </a:solidFill>
              </a:rPr>
              <a:t>Définition du nombre d’</a:t>
            </a:r>
            <a:r>
              <a:rPr lang="fr-FR" dirty="0" err="1">
                <a:solidFill>
                  <a:schemeClr val="tx1"/>
                </a:solidFill>
              </a:rPr>
              <a:t>epoch</a:t>
            </a:r>
            <a:endParaRPr lang="fr-FR" dirty="0">
              <a:solidFill>
                <a:schemeClr val="tx1"/>
              </a:solidFill>
            </a:endParaRPr>
          </a:p>
          <a:p>
            <a:pPr lvl="1" algn="just"/>
            <a:r>
              <a:rPr lang="fr-FR" dirty="0">
                <a:solidFill>
                  <a:schemeClr val="tx1"/>
                </a:solidFill>
              </a:rPr>
              <a:t>Pour chaque </a:t>
            </a:r>
            <a:r>
              <a:rPr lang="fr-FR" dirty="0" err="1">
                <a:solidFill>
                  <a:schemeClr val="tx1"/>
                </a:solidFill>
              </a:rPr>
              <a:t>epoch</a:t>
            </a:r>
            <a:r>
              <a:rPr lang="fr-FR" dirty="0">
                <a:solidFill>
                  <a:schemeClr val="tx1"/>
                </a:solidFill>
              </a:rPr>
              <a:t>, entrainer le modèle </a:t>
            </a:r>
            <a:r>
              <a:rPr lang="fr-FR" dirty="0" err="1">
                <a:solidFill>
                  <a:schemeClr val="tx1"/>
                </a:solidFill>
              </a:rPr>
              <a:t>calucler</a:t>
            </a:r>
            <a:r>
              <a:rPr lang="fr-FR" dirty="0">
                <a:solidFill>
                  <a:schemeClr val="tx1"/>
                </a:solidFill>
              </a:rPr>
              <a:t> l’erreur et optimiser ensuite évaluer avec f1 et </a:t>
            </a:r>
            <a:r>
              <a:rPr lang="fr-FR" dirty="0" err="1">
                <a:solidFill>
                  <a:schemeClr val="tx1"/>
                </a:solidFill>
              </a:rPr>
              <a:t>accuracy</a:t>
            </a:r>
            <a:r>
              <a:rPr lang="fr-FR" dirty="0">
                <a:solidFill>
                  <a:schemeClr val="tx1"/>
                </a:solidFill>
              </a:rPr>
              <a:t> par classe sur les </a:t>
            </a:r>
            <a:r>
              <a:rPr lang="fr-FR" dirty="0" err="1">
                <a:solidFill>
                  <a:schemeClr val="tx1"/>
                </a:solidFill>
              </a:rPr>
              <a:t>loaded</a:t>
            </a:r>
            <a:r>
              <a:rPr lang="fr-FR" dirty="0">
                <a:solidFill>
                  <a:schemeClr val="tx1"/>
                </a:solidFill>
              </a:rPr>
              <a:t> data </a:t>
            </a:r>
          </a:p>
          <a:p>
            <a:pPr lvl="1" algn="just"/>
            <a:endParaRPr lang="fr-FR" dirty="0">
              <a:solidFill>
                <a:schemeClr val="tx1"/>
              </a:solidFill>
            </a:endParaRPr>
          </a:p>
        </p:txBody>
      </p:sp>
      <p:sp>
        <p:nvSpPr>
          <p:cNvPr id="15" name="Rectangle 14">
            <a:extLst>
              <a:ext uri="{FF2B5EF4-FFF2-40B4-BE49-F238E27FC236}">
                <a16:creationId xmlns:a16="http://schemas.microsoft.com/office/drawing/2014/main" id="{24A3E2EA-F0ED-492E-B758-D6DC493542CE}"/>
              </a:ext>
            </a:extLst>
          </p:cNvPr>
          <p:cNvSpPr/>
          <p:nvPr/>
        </p:nvSpPr>
        <p:spPr>
          <a:xfrm>
            <a:off x="97975" y="3065499"/>
            <a:ext cx="11767454" cy="3662731"/>
          </a:xfrm>
          <a:prstGeom prst="rect">
            <a:avLst/>
          </a:prstGeom>
          <a:noFill/>
          <a:ln w="63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444A3D87-AFE8-4DFF-A799-BCFFB27CCC28}"/>
              </a:ext>
            </a:extLst>
          </p:cNvPr>
          <p:cNvSpPr/>
          <p:nvPr/>
        </p:nvSpPr>
        <p:spPr>
          <a:xfrm>
            <a:off x="9475913" y="3500826"/>
            <a:ext cx="1404466" cy="406816"/>
          </a:xfrm>
          <a:prstGeom prst="roundRect">
            <a:avLst>
              <a:gd name="adj" fmla="val 599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Résultats :</a:t>
            </a:r>
          </a:p>
        </p:txBody>
      </p:sp>
    </p:spTree>
    <p:extLst>
      <p:ext uri="{BB962C8B-B14F-4D97-AF65-F5344CB8AC3E}">
        <p14:creationId xmlns:p14="http://schemas.microsoft.com/office/powerpoint/2010/main" val="501934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11CC49A-E3E5-4A77-B6C8-1EE6F6E97617}"/>
              </a:ext>
            </a:extLst>
          </p:cNvPr>
          <p:cNvSpPr>
            <a:spLocks noGrp="1"/>
          </p:cNvSpPr>
          <p:nvPr>
            <p:ph type="sldNum" sz="quarter" idx="12"/>
          </p:nvPr>
        </p:nvSpPr>
        <p:spPr/>
        <p:txBody>
          <a:bodyPr/>
          <a:lstStyle/>
          <a:p>
            <a:fld id="{001A16A6-65E7-49EC-B0E0-2BD1E525C29C}" type="slidenum">
              <a:rPr lang="fr-FR" smtClean="0"/>
              <a:t>18</a:t>
            </a:fld>
            <a:endParaRPr lang="fr-FR"/>
          </a:p>
        </p:txBody>
      </p:sp>
      <p:graphicFrame>
        <p:nvGraphicFramePr>
          <p:cNvPr id="3" name="Tableau 5">
            <a:extLst>
              <a:ext uri="{FF2B5EF4-FFF2-40B4-BE49-F238E27FC236}">
                <a16:creationId xmlns:a16="http://schemas.microsoft.com/office/drawing/2014/main" id="{F7873780-3737-4B99-BD49-1612DE2E5235}"/>
              </a:ext>
            </a:extLst>
          </p:cNvPr>
          <p:cNvGraphicFramePr>
            <a:graphicFrameLocks noGrp="1"/>
          </p:cNvGraphicFramePr>
          <p:nvPr>
            <p:extLst>
              <p:ext uri="{D42A27DB-BD31-4B8C-83A1-F6EECF244321}">
                <p14:modId xmlns:p14="http://schemas.microsoft.com/office/powerpoint/2010/main" val="2776263868"/>
              </p:ext>
            </p:extLst>
          </p:nvPr>
        </p:nvGraphicFramePr>
        <p:xfrm>
          <a:off x="452954" y="669464"/>
          <a:ext cx="11157856" cy="3371860"/>
        </p:xfrm>
        <a:graphic>
          <a:graphicData uri="http://schemas.openxmlformats.org/drawingml/2006/table">
            <a:tbl>
              <a:tblPr firstRow="1" bandRow="1">
                <a:tableStyleId>{5C22544A-7EE6-4342-B048-85BDC9FD1C3A}</a:tableStyleId>
              </a:tblPr>
              <a:tblGrid>
                <a:gridCol w="2332568">
                  <a:extLst>
                    <a:ext uri="{9D8B030D-6E8A-4147-A177-3AD203B41FA5}">
                      <a16:colId xmlns:a16="http://schemas.microsoft.com/office/drawing/2014/main" val="3880052605"/>
                    </a:ext>
                  </a:extLst>
                </a:gridCol>
                <a:gridCol w="2497868">
                  <a:extLst>
                    <a:ext uri="{9D8B030D-6E8A-4147-A177-3AD203B41FA5}">
                      <a16:colId xmlns:a16="http://schemas.microsoft.com/office/drawing/2014/main" val="2150258834"/>
                    </a:ext>
                  </a:extLst>
                </a:gridCol>
                <a:gridCol w="3508032">
                  <a:extLst>
                    <a:ext uri="{9D8B030D-6E8A-4147-A177-3AD203B41FA5}">
                      <a16:colId xmlns:a16="http://schemas.microsoft.com/office/drawing/2014/main" val="2486506106"/>
                    </a:ext>
                  </a:extLst>
                </a:gridCol>
                <a:gridCol w="2819388">
                  <a:extLst>
                    <a:ext uri="{9D8B030D-6E8A-4147-A177-3AD203B41FA5}">
                      <a16:colId xmlns:a16="http://schemas.microsoft.com/office/drawing/2014/main" val="2732316887"/>
                    </a:ext>
                  </a:extLst>
                </a:gridCol>
              </a:tblGrid>
              <a:tr h="591637">
                <a:tc>
                  <a:txBody>
                    <a:bodyPr/>
                    <a:lstStyle/>
                    <a:p>
                      <a:r>
                        <a:rPr lang="fr-FR" sz="1600" dirty="0"/>
                        <a:t>Modèle de vectorisation</a:t>
                      </a:r>
                    </a:p>
                  </a:txBody>
                  <a:tcPr/>
                </a:tc>
                <a:tc>
                  <a:txBody>
                    <a:bodyPr/>
                    <a:lstStyle/>
                    <a:p>
                      <a:r>
                        <a:rPr lang="fr-FR" sz="1600" dirty="0"/>
                        <a:t>Modèle de classification</a:t>
                      </a:r>
                    </a:p>
                  </a:txBody>
                  <a:tcPr/>
                </a:tc>
                <a:tc>
                  <a:txBody>
                    <a:bodyPr/>
                    <a:lstStyle/>
                    <a:p>
                      <a:r>
                        <a:rPr lang="fr-FR" sz="1600" dirty="0"/>
                        <a:t>Evaluation</a:t>
                      </a:r>
                    </a:p>
                  </a:txBody>
                  <a:tcPr/>
                </a:tc>
                <a:tc>
                  <a:txBody>
                    <a:bodyPr/>
                    <a:lstStyle/>
                    <a:p>
                      <a:r>
                        <a:rPr lang="fr-FR" sz="1600" dirty="0"/>
                        <a:t>Synthèse</a:t>
                      </a:r>
                    </a:p>
                  </a:txBody>
                  <a:tcPr/>
                </a:tc>
                <a:extLst>
                  <a:ext uri="{0D108BD9-81ED-4DB2-BD59-A6C34878D82A}">
                    <a16:rowId xmlns:a16="http://schemas.microsoft.com/office/drawing/2014/main" val="3562958141"/>
                  </a:ext>
                </a:extLst>
              </a:tr>
              <a:tr h="391833">
                <a:tc>
                  <a:txBody>
                    <a:bodyPr/>
                    <a:lstStyle/>
                    <a:p>
                      <a:r>
                        <a:rPr lang="fr-FR" sz="1600" dirty="0"/>
                        <a:t>BOW</a:t>
                      </a:r>
                    </a:p>
                  </a:txBody>
                  <a:tcPr/>
                </a:tc>
                <a:tc>
                  <a:txBody>
                    <a:bodyPr/>
                    <a:lstStyle/>
                    <a:p>
                      <a:r>
                        <a:rPr lang="fr-FR" sz="1600" dirty="0"/>
                        <a:t>K-</a:t>
                      </a:r>
                      <a:r>
                        <a:rPr lang="fr-FR" sz="1600" dirty="0" err="1"/>
                        <a:t>means</a:t>
                      </a:r>
                      <a:endParaRPr lang="fr-FR" sz="1600" dirty="0"/>
                    </a:p>
                  </a:txBody>
                  <a:tcPr/>
                </a:tc>
                <a:tc>
                  <a:txBody>
                    <a:bodyPr/>
                    <a:lstStyle/>
                    <a:p>
                      <a:r>
                        <a:rPr lang="fr-FR" sz="1600" dirty="0"/>
                        <a:t>Rand ajusté : 0,07</a:t>
                      </a:r>
                    </a:p>
                  </a:txBody>
                  <a:tcPr/>
                </a:tc>
                <a:tc rowSpan="7">
                  <a:txBody>
                    <a:bodyPr/>
                    <a:lstStyle/>
                    <a:p>
                      <a:r>
                        <a:rPr lang="fr-FR" sz="1600" dirty="0"/>
                        <a:t>Meilleur résultat de clustering obtenu pour la vectorisation avec Word2Vec</a:t>
                      </a:r>
                    </a:p>
                    <a:p>
                      <a:endParaRPr lang="fr-FR" sz="1600" dirty="0"/>
                    </a:p>
                    <a:p>
                      <a:r>
                        <a:rPr lang="fr-FR" sz="1600" dirty="0"/>
                        <a:t>Les résultats d’apprentissage supervisé sont nettement plus performants. </a:t>
                      </a:r>
                    </a:p>
                  </a:txBody>
                  <a:tcPr/>
                </a:tc>
                <a:extLst>
                  <a:ext uri="{0D108BD9-81ED-4DB2-BD59-A6C34878D82A}">
                    <a16:rowId xmlns:a16="http://schemas.microsoft.com/office/drawing/2014/main" val="3768060864"/>
                  </a:ext>
                </a:extLst>
              </a:tr>
              <a:tr h="391833">
                <a:tc>
                  <a:txBody>
                    <a:bodyPr/>
                    <a:lstStyle/>
                    <a:p>
                      <a:r>
                        <a:rPr lang="fr-FR" sz="1600" dirty="0"/>
                        <a:t>Tf-</a:t>
                      </a:r>
                      <a:r>
                        <a:rPr lang="fr-FR" sz="1600" dirty="0" err="1"/>
                        <a:t>idf</a:t>
                      </a:r>
                      <a:endParaRPr lang="fr-FR"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1600" dirty="0"/>
                        <a:t>K-</a:t>
                      </a:r>
                      <a:r>
                        <a:rPr lang="fr-FR" sz="1600" dirty="0" err="1"/>
                        <a:t>means</a:t>
                      </a:r>
                      <a:endParaRPr lang="fr-FR"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1600" dirty="0"/>
                        <a:t>Rand ajusté : 0,27</a:t>
                      </a:r>
                    </a:p>
                  </a:txBody>
                  <a:tcPr/>
                </a:tc>
                <a:tc vMerge="1">
                  <a:txBody>
                    <a:bodyPr/>
                    <a:lstStyle/>
                    <a:p>
                      <a:endParaRPr lang="fr-FR" dirty="0"/>
                    </a:p>
                  </a:txBody>
                  <a:tcPr/>
                </a:tc>
                <a:extLst>
                  <a:ext uri="{0D108BD9-81ED-4DB2-BD59-A6C34878D82A}">
                    <a16:rowId xmlns:a16="http://schemas.microsoft.com/office/drawing/2014/main" val="1912251329"/>
                  </a:ext>
                </a:extLst>
              </a:tr>
              <a:tr h="391833">
                <a:tc>
                  <a:txBody>
                    <a:bodyPr/>
                    <a:lstStyle/>
                    <a:p>
                      <a:r>
                        <a:rPr lang="fr-FR" sz="1600" dirty="0"/>
                        <a:t>Word2Vec</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1600" dirty="0"/>
                        <a:t>K-</a:t>
                      </a:r>
                      <a:r>
                        <a:rPr lang="fr-FR" sz="1600" dirty="0" err="1"/>
                        <a:t>means</a:t>
                      </a:r>
                      <a:endParaRPr lang="fr-FR"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1600" dirty="0"/>
                        <a:t>Rand ajusté : 0,36</a:t>
                      </a:r>
                    </a:p>
                  </a:txBody>
                  <a:tcPr/>
                </a:tc>
                <a:tc vMerge="1">
                  <a:txBody>
                    <a:bodyPr/>
                    <a:lstStyle/>
                    <a:p>
                      <a:endParaRPr lang="fr-FR" dirty="0"/>
                    </a:p>
                  </a:txBody>
                  <a:tcPr/>
                </a:tc>
                <a:extLst>
                  <a:ext uri="{0D108BD9-81ED-4DB2-BD59-A6C34878D82A}">
                    <a16:rowId xmlns:a16="http://schemas.microsoft.com/office/drawing/2014/main" val="1623077495"/>
                  </a:ext>
                </a:extLst>
              </a:tr>
              <a:tr h="591637">
                <a:tc>
                  <a:txBody>
                    <a:bodyPr/>
                    <a:lstStyle/>
                    <a:p>
                      <a:r>
                        <a:rPr lang="fr-FR" sz="1600" dirty="0"/>
                        <a:t>Word2Vec</a:t>
                      </a:r>
                    </a:p>
                  </a:txBody>
                  <a:tcPr/>
                </a:tc>
                <a:tc>
                  <a:txBody>
                    <a:bodyPr/>
                    <a:lstStyle/>
                    <a:p>
                      <a:r>
                        <a:rPr lang="fr-FR" sz="1600" dirty="0" err="1"/>
                        <a:t>GradientBoostingClassifier</a:t>
                      </a:r>
                      <a:endParaRPr lang="fr-FR" sz="1600" dirty="0"/>
                    </a:p>
                  </a:txBody>
                  <a:tcPr/>
                </a:tc>
                <a:tc>
                  <a:txBody>
                    <a:bodyPr/>
                    <a:lstStyle/>
                    <a:p>
                      <a:r>
                        <a:rPr lang="fr-FR" sz="1600" dirty="0" err="1"/>
                        <a:t>Accuracy</a:t>
                      </a:r>
                      <a:r>
                        <a:rPr lang="fr-FR" sz="1600" dirty="0"/>
                        <a:t> =0,86</a:t>
                      </a:r>
                    </a:p>
                  </a:txBody>
                  <a:tcPr/>
                </a:tc>
                <a:tc vMerge="1">
                  <a:txBody>
                    <a:bodyPr/>
                    <a:lstStyle/>
                    <a:p>
                      <a:endParaRPr lang="fr-FR" dirty="0"/>
                    </a:p>
                  </a:txBody>
                  <a:tcPr/>
                </a:tc>
                <a:extLst>
                  <a:ext uri="{0D108BD9-81ED-4DB2-BD59-A6C34878D82A}">
                    <a16:rowId xmlns:a16="http://schemas.microsoft.com/office/drawing/2014/main" val="2164331644"/>
                  </a:ext>
                </a:extLst>
              </a:tr>
              <a:tr h="342527">
                <a:tc>
                  <a:txBody>
                    <a:bodyPr/>
                    <a:lstStyle/>
                    <a:p>
                      <a:r>
                        <a:rPr lang="fr-FR" sz="1600" dirty="0"/>
                        <a:t>BERT</a:t>
                      </a:r>
                    </a:p>
                  </a:txBody>
                  <a:tcPr/>
                </a:tc>
                <a:tc>
                  <a:txBody>
                    <a:bodyPr/>
                    <a:lstStyle/>
                    <a:p>
                      <a:r>
                        <a:rPr lang="fr-FR" sz="1600" dirty="0"/>
                        <a:t>K-</a:t>
                      </a:r>
                      <a:r>
                        <a:rPr lang="fr-FR" sz="1600" dirty="0" err="1"/>
                        <a:t>means</a:t>
                      </a:r>
                      <a:endParaRPr lang="fr-FR"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1600" dirty="0" err="1"/>
                        <a:t>Adjusted_rand</a:t>
                      </a:r>
                      <a:r>
                        <a:rPr lang="fr-FR" sz="1600" dirty="0"/>
                        <a:t> :0,32</a:t>
                      </a:r>
                    </a:p>
                  </a:txBody>
                  <a:tcPr/>
                </a:tc>
                <a:tc vMerge="1">
                  <a:txBody>
                    <a:bodyPr/>
                    <a:lstStyle/>
                    <a:p>
                      <a:endParaRPr lang="fr-FR" dirty="0"/>
                    </a:p>
                  </a:txBody>
                  <a:tcPr/>
                </a:tc>
                <a:extLst>
                  <a:ext uri="{0D108BD9-81ED-4DB2-BD59-A6C34878D82A}">
                    <a16:rowId xmlns:a16="http://schemas.microsoft.com/office/drawing/2014/main" val="2978029103"/>
                  </a:ext>
                </a:extLst>
              </a:tr>
              <a:tr h="295819">
                <a:tc>
                  <a:txBody>
                    <a:bodyPr/>
                    <a:lstStyle/>
                    <a:p>
                      <a:r>
                        <a:rPr lang="fr-FR" sz="1600" dirty="0"/>
                        <a:t>BERT</a:t>
                      </a:r>
                    </a:p>
                  </a:txBody>
                  <a:tcPr/>
                </a:tc>
                <a:tc>
                  <a:txBody>
                    <a:bodyPr/>
                    <a:lstStyle/>
                    <a:p>
                      <a:r>
                        <a:rPr lang="fr-FR" sz="1600" dirty="0" err="1"/>
                        <a:t>GradientBoostingClassifier</a:t>
                      </a:r>
                      <a:endParaRPr lang="fr-FR" sz="1600" dirty="0"/>
                    </a:p>
                  </a:txBody>
                  <a:tcPr/>
                </a:tc>
                <a:tc>
                  <a:txBody>
                    <a:bodyPr/>
                    <a:lstStyle/>
                    <a:p>
                      <a:r>
                        <a:rPr lang="fr-FR" sz="1600" dirty="0" err="1"/>
                        <a:t>Accuracy</a:t>
                      </a:r>
                      <a:r>
                        <a:rPr lang="fr-FR" sz="1600" dirty="0"/>
                        <a:t> =0,85</a:t>
                      </a:r>
                    </a:p>
                  </a:txBody>
                  <a:tcPr/>
                </a:tc>
                <a:tc vMerge="1">
                  <a:txBody>
                    <a:bodyPr/>
                    <a:lstStyle/>
                    <a:p>
                      <a:endParaRPr lang="fr-FR" dirty="0"/>
                    </a:p>
                  </a:txBody>
                  <a:tcPr/>
                </a:tc>
                <a:extLst>
                  <a:ext uri="{0D108BD9-81ED-4DB2-BD59-A6C34878D82A}">
                    <a16:rowId xmlns:a16="http://schemas.microsoft.com/office/drawing/2014/main" val="4286555937"/>
                  </a:ext>
                </a:extLst>
              </a:tr>
              <a:tr h="295819">
                <a:tc>
                  <a:txBody>
                    <a:bodyPr/>
                    <a:lstStyle/>
                    <a:p>
                      <a:r>
                        <a:rPr lang="fr-FR" sz="1600" dirty="0"/>
                        <a:t>BERT</a:t>
                      </a:r>
                    </a:p>
                  </a:txBody>
                  <a:tcPr/>
                </a:tc>
                <a:tc>
                  <a:txBody>
                    <a:bodyPr/>
                    <a:lstStyle/>
                    <a:p>
                      <a:r>
                        <a:rPr lang="fr-FR" sz="1600" dirty="0"/>
                        <a:t>K-</a:t>
                      </a:r>
                      <a:r>
                        <a:rPr lang="fr-FR" sz="1600" dirty="0" err="1"/>
                        <a:t>means</a:t>
                      </a:r>
                      <a:endParaRPr lang="fr-FR" sz="1600" dirty="0"/>
                    </a:p>
                  </a:txBody>
                  <a:tcPr/>
                </a:tc>
                <a:tc>
                  <a:txBody>
                    <a:bodyPr/>
                    <a:lstStyle/>
                    <a:p>
                      <a:r>
                        <a:rPr lang="fr-FR" sz="1600" dirty="0" err="1"/>
                        <a:t>Accuracy</a:t>
                      </a:r>
                      <a:r>
                        <a:rPr lang="fr-FR" sz="1600" dirty="0"/>
                        <a:t> = ,87</a:t>
                      </a:r>
                    </a:p>
                  </a:txBody>
                  <a:tcPr/>
                </a:tc>
                <a:tc vMerge="1">
                  <a:txBody>
                    <a:bodyPr/>
                    <a:lstStyle/>
                    <a:p>
                      <a:endParaRPr lang="fr-FR"/>
                    </a:p>
                  </a:txBody>
                  <a:tcPr/>
                </a:tc>
                <a:extLst>
                  <a:ext uri="{0D108BD9-81ED-4DB2-BD59-A6C34878D82A}">
                    <a16:rowId xmlns:a16="http://schemas.microsoft.com/office/drawing/2014/main" val="3431454749"/>
                  </a:ext>
                </a:extLst>
              </a:tr>
            </a:tbl>
          </a:graphicData>
        </a:graphic>
      </p:graphicFrame>
      <p:sp>
        <p:nvSpPr>
          <p:cNvPr id="4" name="Espace réservé du contenu 2">
            <a:extLst>
              <a:ext uri="{FF2B5EF4-FFF2-40B4-BE49-F238E27FC236}">
                <a16:creationId xmlns:a16="http://schemas.microsoft.com/office/drawing/2014/main" id="{0053D7BA-C8E6-419C-A0B3-5112D699DE39}"/>
              </a:ext>
            </a:extLst>
          </p:cNvPr>
          <p:cNvSpPr txBox="1">
            <a:spLocks/>
          </p:cNvSpPr>
          <p:nvPr/>
        </p:nvSpPr>
        <p:spPr>
          <a:xfrm>
            <a:off x="370114" y="3641265"/>
            <a:ext cx="11963400" cy="2547271"/>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endParaRPr lang="fr-FR" dirty="0"/>
          </a:p>
          <a:p>
            <a:pPr>
              <a:buFont typeface="Wingdings" panose="05000000000000000000" pitchFamily="2" charset="2"/>
              <a:buChar char="q"/>
            </a:pPr>
            <a:r>
              <a:rPr lang="fr-FR" dirty="0"/>
              <a:t>Application de deux approches supervisée et non supervisée</a:t>
            </a:r>
          </a:p>
          <a:p>
            <a:pPr>
              <a:buFont typeface="Wingdings" panose="05000000000000000000" pitchFamily="2" charset="2"/>
              <a:buChar char="q"/>
            </a:pPr>
            <a:r>
              <a:rPr lang="fr-FR" dirty="0"/>
              <a:t>Le contexte d’un passage à l’échelle et des données probablement non étiquetées dans le futur nous fait opter pour un modèle non supervisé</a:t>
            </a:r>
          </a:p>
          <a:p>
            <a:pPr>
              <a:buFont typeface="Wingdings" panose="05000000000000000000" pitchFamily="2" charset="2"/>
              <a:buChar char="q"/>
            </a:pPr>
            <a:r>
              <a:rPr lang="fr-FR" dirty="0"/>
              <a:t>La comparaison entre les résultats k-</a:t>
            </a:r>
            <a:r>
              <a:rPr lang="fr-FR" dirty="0" err="1"/>
              <a:t>means</a:t>
            </a:r>
            <a:r>
              <a:rPr lang="fr-FR" dirty="0"/>
              <a:t> et </a:t>
            </a:r>
            <a:r>
              <a:rPr lang="fr-FR" dirty="0" err="1"/>
              <a:t>GradientBoostingClassifier</a:t>
            </a:r>
            <a:r>
              <a:rPr lang="fr-FR" dirty="0"/>
              <a:t> montre un décalage considérable </a:t>
            </a:r>
          </a:p>
        </p:txBody>
      </p:sp>
    </p:spTree>
    <p:extLst>
      <p:ext uri="{BB962C8B-B14F-4D97-AF65-F5344CB8AC3E}">
        <p14:creationId xmlns:p14="http://schemas.microsoft.com/office/powerpoint/2010/main" val="460910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EC7AA7E-81E8-4755-AC3D-2CE40312D0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1" name="Rectangle 10">
            <a:extLst>
              <a:ext uri="{FF2B5EF4-FFF2-40B4-BE49-F238E27FC236}">
                <a16:creationId xmlns:a16="http://schemas.microsoft.com/office/drawing/2014/main" id="{33B956FD-3E35-4658-9C8B-3A48FD2DB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9961047" cy="36780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 name="Titre 2">
            <a:extLst>
              <a:ext uri="{FF2B5EF4-FFF2-40B4-BE49-F238E27FC236}">
                <a16:creationId xmlns:a16="http://schemas.microsoft.com/office/drawing/2014/main" id="{B2E2F568-F9A7-4BA6-B317-923FA999E652}"/>
              </a:ext>
            </a:extLst>
          </p:cNvPr>
          <p:cNvSpPr>
            <a:spLocks noGrp="1"/>
          </p:cNvSpPr>
          <p:nvPr>
            <p:ph type="ctrTitle"/>
          </p:nvPr>
        </p:nvSpPr>
        <p:spPr>
          <a:xfrm>
            <a:off x="2652216" y="2623930"/>
            <a:ext cx="7574507" cy="1374865"/>
          </a:xfrm>
        </p:spPr>
        <p:txBody>
          <a:bodyPr anchor="t">
            <a:normAutofit/>
          </a:bodyPr>
          <a:lstStyle/>
          <a:p>
            <a:r>
              <a:rPr lang="fr-FR" sz="4000" dirty="0">
                <a:solidFill>
                  <a:srgbClr val="FFFFFF"/>
                </a:solidFill>
              </a:rPr>
              <a:t>Traitement des images des produits</a:t>
            </a:r>
          </a:p>
        </p:txBody>
      </p:sp>
      <p:sp>
        <p:nvSpPr>
          <p:cNvPr id="13" name="Rectangle 12">
            <a:extLst>
              <a:ext uri="{FF2B5EF4-FFF2-40B4-BE49-F238E27FC236}">
                <a16:creationId xmlns:a16="http://schemas.microsoft.com/office/drawing/2014/main" id="{A1BC678D-D15E-4FC5-8CBF-5308E841AF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244454"/>
            <a:ext cx="9961115" cy="207248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 name="Sous-titre 3">
            <a:extLst>
              <a:ext uri="{FF2B5EF4-FFF2-40B4-BE49-F238E27FC236}">
                <a16:creationId xmlns:a16="http://schemas.microsoft.com/office/drawing/2014/main" id="{507748CA-4D8E-49CD-96C6-31AE46DA3350}"/>
              </a:ext>
            </a:extLst>
          </p:cNvPr>
          <p:cNvSpPr>
            <a:spLocks noGrp="1"/>
          </p:cNvSpPr>
          <p:nvPr>
            <p:ph type="subTitle" idx="1"/>
          </p:nvPr>
        </p:nvSpPr>
        <p:spPr>
          <a:xfrm>
            <a:off x="2652216" y="4462818"/>
            <a:ext cx="7574507" cy="1640983"/>
          </a:xfrm>
        </p:spPr>
        <p:txBody>
          <a:bodyPr anchor="t">
            <a:normAutofit/>
          </a:bodyPr>
          <a:lstStyle/>
          <a:p>
            <a:endParaRPr lang="fr-FR" sz="3600">
              <a:solidFill>
                <a:schemeClr val="accent4">
                  <a:lumMod val="50000"/>
                </a:schemeClr>
              </a:solidFill>
            </a:endParaRPr>
          </a:p>
        </p:txBody>
      </p:sp>
      <p:sp>
        <p:nvSpPr>
          <p:cNvPr id="15" name="Rectangle 14">
            <a:extLst>
              <a:ext uri="{FF2B5EF4-FFF2-40B4-BE49-F238E27FC236}">
                <a16:creationId xmlns:a16="http://schemas.microsoft.com/office/drawing/2014/main" id="{ED188C2F-B457-4F86-B4B4-79703666D7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04646" y="457201"/>
            <a:ext cx="1106164" cy="585973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Espace réservé du numéro de diapositive 1">
            <a:extLst>
              <a:ext uri="{FF2B5EF4-FFF2-40B4-BE49-F238E27FC236}">
                <a16:creationId xmlns:a16="http://schemas.microsoft.com/office/drawing/2014/main" id="{67331E09-0392-4123-AD9C-DDD8F716B7C9}"/>
              </a:ext>
            </a:extLst>
          </p:cNvPr>
          <p:cNvSpPr>
            <a:spLocks noGrp="1"/>
          </p:cNvSpPr>
          <p:nvPr>
            <p:ph type="sldNum" sz="quarter" idx="12"/>
          </p:nvPr>
        </p:nvSpPr>
        <p:spPr>
          <a:xfrm>
            <a:off x="11803716" y="6492875"/>
            <a:ext cx="432674" cy="365125"/>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fld id="{001A16A6-65E7-49EC-B0E0-2BD1E525C29C}" type="slidenum">
              <a:rPr kumimoji="0" lang="fr-FR" sz="900" b="0" i="0" u="none" strike="noStrike" kern="1200" cap="none" spc="0" normalizeH="0" baseline="0" noProof="0">
                <a:ln>
                  <a:noFill/>
                </a:ln>
                <a:solidFill>
                  <a:schemeClr val="tx1"/>
                </a:solidFill>
                <a:effectLst/>
                <a:uLnTx/>
                <a:uFillTx/>
                <a:latin typeface="Garamond" panose="02020404030301010803"/>
                <a:ea typeface="+mn-ea"/>
                <a:cs typeface="+mn-cs"/>
              </a:rPr>
              <a:pPr marL="0" marR="0" lvl="0" indent="0" algn="l" defTabSz="457200" rtl="0" eaLnBrk="1" fontAlgn="auto" latinLnBrk="0" hangingPunct="1">
                <a:lnSpc>
                  <a:spcPct val="100000"/>
                </a:lnSpc>
                <a:spcBef>
                  <a:spcPts val="0"/>
                </a:spcBef>
                <a:spcAft>
                  <a:spcPts val="600"/>
                </a:spcAft>
                <a:buClrTx/>
                <a:buSzTx/>
                <a:buFontTx/>
                <a:buNone/>
                <a:tabLst/>
                <a:defRPr/>
              </a:pPr>
              <a:t>19</a:t>
            </a:fld>
            <a:endParaRPr kumimoji="0" lang="fr-FR" sz="900" b="0" i="0" u="none" strike="noStrike" kern="1200" cap="none" spc="0" normalizeH="0" baseline="0" noProof="0">
              <a:ln>
                <a:noFill/>
              </a:ln>
              <a:solidFill>
                <a:schemeClr val="tx1"/>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3678807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a:xfrm>
            <a:off x="11139490" y="6492875"/>
            <a:ext cx="1052510" cy="365125"/>
          </a:xfrm>
        </p:spPr>
        <p:txBody>
          <a:bodyPr/>
          <a:lstStyle/>
          <a:p>
            <a:fld id="{A388344B-7EFD-4BC1-8599-83418DC90DBC}" type="slidenum">
              <a:rPr lang="fr-FR" smtClean="0"/>
              <a:t>2</a:t>
            </a:fld>
            <a:endParaRPr lang="fr-FR"/>
          </a:p>
        </p:txBody>
      </p:sp>
      <p:sp>
        <p:nvSpPr>
          <p:cNvPr id="5" name="Titre 1"/>
          <p:cNvSpPr txBox="1">
            <a:spLocks/>
          </p:cNvSpPr>
          <p:nvPr/>
        </p:nvSpPr>
        <p:spPr>
          <a:xfrm>
            <a:off x="581191" y="893692"/>
            <a:ext cx="10993549" cy="685800"/>
          </a:xfrm>
          <a:prstGeom prst="rect">
            <a:avLst/>
          </a:prstGeom>
        </p:spPr>
        <p:txBody>
          <a:bodyPr>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3600" b="1" dirty="0">
                <a:solidFill>
                  <a:schemeClr val="tx1">
                    <a:lumMod val="65000"/>
                    <a:lumOff val="35000"/>
                  </a:schemeClr>
                </a:solidFill>
              </a:rPr>
              <a:t>Plan</a:t>
            </a:r>
            <a:endParaRPr lang="fr-FR" sz="3600" dirty="0">
              <a:solidFill>
                <a:schemeClr val="tx1">
                  <a:lumMod val="65000"/>
                  <a:lumOff val="35000"/>
                </a:schemeClr>
              </a:solidFill>
            </a:endParaRPr>
          </a:p>
        </p:txBody>
      </p:sp>
      <p:graphicFrame>
        <p:nvGraphicFramePr>
          <p:cNvPr id="6" name="Diagramme 5"/>
          <p:cNvGraphicFramePr/>
          <p:nvPr>
            <p:extLst>
              <p:ext uri="{D42A27DB-BD31-4B8C-83A1-F6EECF244321}">
                <p14:modId xmlns:p14="http://schemas.microsoft.com/office/powerpoint/2010/main" val="2175324802"/>
              </p:ext>
            </p:extLst>
          </p:nvPr>
        </p:nvGraphicFramePr>
        <p:xfrm>
          <a:off x="-287045" y="2209811"/>
          <a:ext cx="12766090" cy="32987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ZoneTexte 1">
            <a:extLst>
              <a:ext uri="{FF2B5EF4-FFF2-40B4-BE49-F238E27FC236}">
                <a16:creationId xmlns:a16="http://schemas.microsoft.com/office/drawing/2014/main" id="{2B4FADF8-1C67-44A3-91D0-6E28EFBE5A40}"/>
              </a:ext>
            </a:extLst>
          </p:cNvPr>
          <p:cNvSpPr txBox="1"/>
          <p:nvPr/>
        </p:nvSpPr>
        <p:spPr>
          <a:xfrm>
            <a:off x="1852021" y="1984351"/>
            <a:ext cx="352982" cy="3424784"/>
          </a:xfrm>
          <a:prstGeom prst="rect">
            <a:avLst/>
          </a:prstGeom>
          <a:noFill/>
        </p:spPr>
        <p:txBody>
          <a:bodyPr wrap="none" rtlCol="0">
            <a:spAutoFit/>
          </a:bodyPr>
          <a:lstStyle/>
          <a:p>
            <a:pPr>
              <a:lnSpc>
                <a:spcPct val="200000"/>
              </a:lnSpc>
            </a:pPr>
            <a:r>
              <a:rPr lang="fr-FR" sz="2800" dirty="0"/>
              <a:t>1</a:t>
            </a:r>
          </a:p>
          <a:p>
            <a:pPr>
              <a:lnSpc>
                <a:spcPct val="200000"/>
              </a:lnSpc>
            </a:pPr>
            <a:r>
              <a:rPr lang="fr-FR" sz="2800" dirty="0"/>
              <a:t>2</a:t>
            </a:r>
          </a:p>
          <a:p>
            <a:pPr>
              <a:lnSpc>
                <a:spcPct val="200000"/>
              </a:lnSpc>
            </a:pPr>
            <a:r>
              <a:rPr lang="fr-FR" sz="2800" dirty="0"/>
              <a:t>3</a:t>
            </a:r>
          </a:p>
          <a:p>
            <a:pPr>
              <a:lnSpc>
                <a:spcPct val="200000"/>
              </a:lnSpc>
            </a:pPr>
            <a:r>
              <a:rPr lang="fr-FR" sz="2800" dirty="0"/>
              <a:t>4</a:t>
            </a:r>
          </a:p>
        </p:txBody>
      </p:sp>
    </p:spTree>
    <p:extLst>
      <p:ext uri="{BB962C8B-B14F-4D97-AF65-F5344CB8AC3E}">
        <p14:creationId xmlns:p14="http://schemas.microsoft.com/office/powerpoint/2010/main" val="4142760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Espace réservé du numéro de diapositive 15">
            <a:extLst>
              <a:ext uri="{FF2B5EF4-FFF2-40B4-BE49-F238E27FC236}">
                <a16:creationId xmlns:a16="http://schemas.microsoft.com/office/drawing/2014/main" id="{38A8D25A-9C00-42A2-A8A7-12A20FA66C7D}"/>
              </a:ext>
            </a:extLst>
          </p:cNvPr>
          <p:cNvSpPr>
            <a:spLocks noGrp="1"/>
          </p:cNvSpPr>
          <p:nvPr>
            <p:ph type="sldNum" sz="quarter" idx="12"/>
          </p:nvPr>
        </p:nvSpPr>
        <p:spPr>
          <a:xfrm>
            <a:off x="11139490" y="6492875"/>
            <a:ext cx="1052510" cy="365125"/>
          </a:xfrm>
        </p:spPr>
        <p:txBody>
          <a:bodyPr/>
          <a:lstStyle/>
          <a:p>
            <a:fld id="{001A16A6-65E7-49EC-B0E0-2BD1E525C29C}" type="slidenum">
              <a:rPr lang="fr-FR" smtClean="0"/>
              <a:t>20</a:t>
            </a:fld>
            <a:endParaRPr lang="fr-FR"/>
          </a:p>
        </p:txBody>
      </p:sp>
      <p:sp>
        <p:nvSpPr>
          <p:cNvPr id="2" name="Titre 1">
            <a:extLst>
              <a:ext uri="{FF2B5EF4-FFF2-40B4-BE49-F238E27FC236}">
                <a16:creationId xmlns:a16="http://schemas.microsoft.com/office/drawing/2014/main" id="{7C9FDF7F-3DC0-4C1B-AED3-6FF1BDE83BAA}"/>
              </a:ext>
            </a:extLst>
          </p:cNvPr>
          <p:cNvSpPr>
            <a:spLocks noGrp="1"/>
          </p:cNvSpPr>
          <p:nvPr>
            <p:ph type="title" idx="4294967295"/>
          </p:nvPr>
        </p:nvSpPr>
        <p:spPr>
          <a:xfrm>
            <a:off x="350978" y="-499050"/>
            <a:ext cx="11029950" cy="1014413"/>
          </a:xfrm>
        </p:spPr>
        <p:txBody>
          <a:bodyPr/>
          <a:lstStyle/>
          <a:p>
            <a:r>
              <a:rPr lang="fr-FR" dirty="0">
                <a:solidFill>
                  <a:schemeClr val="tx1"/>
                </a:solidFill>
              </a:rPr>
              <a:t>Traitement des images </a:t>
            </a:r>
          </a:p>
        </p:txBody>
      </p:sp>
      <p:sp>
        <p:nvSpPr>
          <p:cNvPr id="11" name="ZoneTexte 10">
            <a:extLst>
              <a:ext uri="{FF2B5EF4-FFF2-40B4-BE49-F238E27FC236}">
                <a16:creationId xmlns:a16="http://schemas.microsoft.com/office/drawing/2014/main" id="{E03456C2-06CD-4B99-9F66-DE8CC3C0E210}"/>
              </a:ext>
            </a:extLst>
          </p:cNvPr>
          <p:cNvSpPr txBox="1"/>
          <p:nvPr/>
        </p:nvSpPr>
        <p:spPr>
          <a:xfrm>
            <a:off x="3746698" y="306639"/>
            <a:ext cx="8053637" cy="1754326"/>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lang="fr-FR" altLang="fr-FR" u="sng" dirty="0"/>
          </a:p>
          <a:p>
            <a:pPr marL="0" marR="0" lvl="0" indent="0" algn="just" defTabSz="914400" rtl="0" eaLnBrk="0" fontAlgn="base" latinLnBrk="0" hangingPunct="0">
              <a:lnSpc>
                <a:spcPct val="100000"/>
              </a:lnSpc>
              <a:spcBef>
                <a:spcPct val="0"/>
              </a:spcBef>
              <a:spcAft>
                <a:spcPct val="0"/>
              </a:spcAft>
              <a:buClrTx/>
              <a:buSzTx/>
              <a:buFontTx/>
              <a:buNone/>
              <a:tabLst/>
            </a:pPr>
            <a:r>
              <a:rPr lang="fr-FR" altLang="fr-FR" dirty="0" err="1"/>
              <a:t>Mean</a:t>
            </a:r>
            <a:r>
              <a:rPr lang="fr-FR" altLang="fr-FR" dirty="0"/>
              <a:t> </a:t>
            </a:r>
            <a:r>
              <a:rPr lang="fr-FR" altLang="fr-FR" dirty="0" err="1"/>
              <a:t>Filter</a:t>
            </a:r>
            <a:r>
              <a:rPr lang="fr-FR" altLang="fr-FR" dirty="0"/>
              <a:t>- réduit le bruit utilisant la moyenne de voisinage, </a:t>
            </a:r>
            <a:r>
              <a:rPr lang="fr-FR" altLang="fr-FR" dirty="0" err="1"/>
              <a:t>median</a:t>
            </a:r>
            <a:r>
              <a:rPr lang="fr-FR" altLang="fr-FR" dirty="0"/>
              <a:t> </a:t>
            </a:r>
            <a:r>
              <a:rPr lang="fr-FR" altLang="fr-FR" dirty="0" err="1"/>
              <a:t>filter</a:t>
            </a:r>
            <a:r>
              <a:rPr lang="fr-FR" altLang="fr-FR" dirty="0"/>
              <a:t>,  réduit le bruit utilisant la </a:t>
            </a:r>
            <a:r>
              <a:rPr lang="fr-FR" altLang="fr-FR" dirty="0" err="1"/>
              <a:t>médianne</a:t>
            </a:r>
            <a:r>
              <a:rPr lang="fr-FR" altLang="fr-FR" dirty="0"/>
              <a:t> de voisinage, </a:t>
            </a:r>
            <a:r>
              <a:rPr lang="fr-FR" altLang="fr-FR" dirty="0" err="1"/>
              <a:t>Gaussian</a:t>
            </a:r>
            <a:r>
              <a:rPr lang="fr-FR" altLang="fr-FR" dirty="0"/>
              <a:t> </a:t>
            </a:r>
            <a:r>
              <a:rPr lang="fr-FR" altLang="fr-FR" dirty="0" err="1"/>
              <a:t>Smoothing</a:t>
            </a:r>
            <a:r>
              <a:rPr lang="fr-FR" altLang="fr-FR" dirty="0"/>
              <a:t> :  réduit le bruit utilisant des convolution avec un noyau </a:t>
            </a:r>
            <a:r>
              <a:rPr lang="fr-FR" altLang="fr-FR" dirty="0" err="1"/>
              <a:t>Gaussian</a:t>
            </a:r>
            <a:r>
              <a:rPr lang="fr-FR" altLang="fr-FR" dirty="0"/>
              <a:t> </a:t>
            </a:r>
            <a:r>
              <a:rPr lang="fr-FR" altLang="fr-FR" dirty="0" err="1"/>
              <a:t>smoothing</a:t>
            </a:r>
            <a:r>
              <a:rPr lang="fr-FR" altLang="fr-FR" dirty="0"/>
              <a:t>, </a:t>
            </a:r>
            <a:r>
              <a:rPr lang="fr-FR" altLang="fr-FR" dirty="0" err="1"/>
              <a:t>Laplacian</a:t>
            </a:r>
            <a:r>
              <a:rPr lang="fr-FR" altLang="fr-FR" dirty="0"/>
              <a:t>/</a:t>
            </a:r>
            <a:r>
              <a:rPr lang="fr-FR" altLang="fr-FR" dirty="0" err="1"/>
              <a:t>Laplacian</a:t>
            </a:r>
            <a:r>
              <a:rPr lang="fr-FR" altLang="fr-FR" dirty="0"/>
              <a:t> of </a:t>
            </a:r>
            <a:r>
              <a:rPr lang="fr-FR" altLang="fr-FR" dirty="0" err="1"/>
              <a:t>Gaussian</a:t>
            </a:r>
            <a:r>
              <a:rPr lang="fr-FR" altLang="fr-FR" dirty="0"/>
              <a:t> </a:t>
            </a:r>
            <a:r>
              <a:rPr lang="fr-FR" altLang="fr-FR" dirty="0" err="1"/>
              <a:t>Filter</a:t>
            </a:r>
            <a:r>
              <a:rPr lang="fr-FR" altLang="fr-FR" dirty="0"/>
              <a:t> filtre qui </a:t>
            </a:r>
            <a:r>
              <a:rPr lang="fr-FR" altLang="fr-FR" dirty="0" err="1"/>
              <a:t>detecte</a:t>
            </a:r>
            <a:r>
              <a:rPr lang="fr-FR" altLang="fr-FR" dirty="0"/>
              <a:t> les bords</a:t>
            </a:r>
          </a:p>
          <a:p>
            <a:pPr algn="just"/>
            <a:endParaRPr lang="fr-FR" sz="1800" dirty="0">
              <a:solidFill>
                <a:schemeClr val="tx1"/>
              </a:solidFill>
            </a:endParaRPr>
          </a:p>
        </p:txBody>
      </p:sp>
      <p:sp>
        <p:nvSpPr>
          <p:cNvPr id="12" name="Rectangle 11">
            <a:extLst>
              <a:ext uri="{FF2B5EF4-FFF2-40B4-BE49-F238E27FC236}">
                <a16:creationId xmlns:a16="http://schemas.microsoft.com/office/drawing/2014/main" id="{0CBD9597-2D47-495F-B50E-DB60D66DFC92}"/>
              </a:ext>
            </a:extLst>
          </p:cNvPr>
          <p:cNvSpPr/>
          <p:nvPr/>
        </p:nvSpPr>
        <p:spPr>
          <a:xfrm>
            <a:off x="188405" y="2503556"/>
            <a:ext cx="6058367" cy="42210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700" b="1" dirty="0">
                <a:solidFill>
                  <a:schemeClr val="tx1"/>
                </a:solidFill>
                <a:sym typeface="Wingdings" panose="05000000000000000000" pitchFamily="2" charset="2"/>
              </a:rPr>
              <a:t>Choix de descripteur : ORB </a:t>
            </a:r>
            <a:r>
              <a:rPr lang="en-US" sz="1700" i="1" dirty="0">
                <a:solidFill>
                  <a:schemeClr val="tx1"/>
                </a:solidFill>
              </a:rPr>
              <a:t>Oriented FAST and Rotated BRIEF</a:t>
            </a:r>
          </a:p>
          <a:p>
            <a:pPr algn="just"/>
            <a:r>
              <a:rPr lang="en-US" sz="1700" i="1" dirty="0">
                <a:solidFill>
                  <a:schemeClr val="tx1"/>
                </a:solidFill>
              </a:rPr>
              <a:t> </a:t>
            </a:r>
          </a:p>
          <a:p>
            <a:pPr algn="just"/>
            <a:r>
              <a:rPr lang="fr-FR" altLang="fr-FR" sz="1700" b="1" dirty="0">
                <a:solidFill>
                  <a:schemeClr val="tx1"/>
                </a:solidFill>
              </a:rPr>
              <a:t>FAST</a:t>
            </a:r>
            <a:r>
              <a:rPr lang="fr-FR" altLang="fr-FR" sz="1700" dirty="0">
                <a:solidFill>
                  <a:schemeClr val="tx1"/>
                </a:solidFill>
              </a:rPr>
              <a:t> compare la luminosité d’un pixel p aux 16 pixels environnants (un petit cercle autour de p) et les classes en plus clair que p, plus foncé que p ou similaire à p. Si plus de 8 pixels sont plus sombres ou plus clairs que p alors c’est un key point. </a:t>
            </a:r>
          </a:p>
          <a:p>
            <a:pPr marL="285750" indent="-285750" algn="just">
              <a:buFont typeface="Wingdings" panose="05000000000000000000" pitchFamily="2" charset="2"/>
              <a:buChar char="à"/>
            </a:pPr>
            <a:r>
              <a:rPr lang="fr-FR" altLang="fr-FR" sz="1700" dirty="0">
                <a:solidFill>
                  <a:schemeClr val="tx1"/>
                </a:solidFill>
              </a:rPr>
              <a:t>emplacement des contours dans une image. </a:t>
            </a:r>
          </a:p>
          <a:p>
            <a:pPr marL="285750" indent="-285750" algn="just">
              <a:buFont typeface="Wingdings" panose="05000000000000000000" pitchFamily="2" charset="2"/>
              <a:buChar char="à"/>
            </a:pPr>
            <a:endParaRPr lang="fr-FR" altLang="fr-FR" sz="1700" dirty="0">
              <a:solidFill>
                <a:schemeClr val="tx1"/>
              </a:solidFill>
            </a:endParaRPr>
          </a:p>
          <a:p>
            <a:pPr algn="just"/>
            <a:r>
              <a:rPr lang="fr-FR" altLang="fr-FR" sz="1700" b="1" dirty="0">
                <a:solidFill>
                  <a:schemeClr val="tx1"/>
                </a:solidFill>
              </a:rPr>
              <a:t>ORB</a:t>
            </a:r>
            <a:r>
              <a:rPr lang="fr-FR" altLang="fr-FR" sz="1700" dirty="0">
                <a:solidFill>
                  <a:schemeClr val="tx1"/>
                </a:solidFill>
              </a:rPr>
              <a:t>, crée une pyramide des représentation d’images à différentes résolutions puis les key points sont extraits selon le principe de FAST, une orientation leur est assignée selon comment l’intensité change autour du key point. </a:t>
            </a:r>
          </a:p>
          <a:p>
            <a:pPr algn="just"/>
            <a:endParaRPr lang="fr-FR" altLang="fr-FR" sz="1700" dirty="0">
              <a:solidFill>
                <a:schemeClr val="tx1"/>
              </a:solidFill>
            </a:endParaRPr>
          </a:p>
          <a:p>
            <a:pPr algn="just"/>
            <a:r>
              <a:rPr lang="fr-FR" altLang="fr-FR" sz="1700" b="1" dirty="0">
                <a:solidFill>
                  <a:schemeClr val="tx1"/>
                </a:solidFill>
              </a:rPr>
              <a:t>BRIEF</a:t>
            </a:r>
            <a:r>
              <a:rPr lang="fr-FR" altLang="fr-FR" sz="1700" dirty="0">
                <a:solidFill>
                  <a:schemeClr val="tx1"/>
                </a:solidFill>
              </a:rPr>
              <a:t> convertit key point en descripteur binaire </a:t>
            </a:r>
          </a:p>
        </p:txBody>
      </p:sp>
      <p:sp>
        <p:nvSpPr>
          <p:cNvPr id="17" name="Rectangle : coins arrondis 16">
            <a:extLst>
              <a:ext uri="{FF2B5EF4-FFF2-40B4-BE49-F238E27FC236}">
                <a16:creationId xmlns:a16="http://schemas.microsoft.com/office/drawing/2014/main" id="{5A42056C-3A8B-4251-8A4B-69D5681AE3CC}"/>
              </a:ext>
            </a:extLst>
          </p:cNvPr>
          <p:cNvSpPr/>
          <p:nvPr/>
        </p:nvSpPr>
        <p:spPr>
          <a:xfrm>
            <a:off x="1633683" y="757092"/>
            <a:ext cx="1961936" cy="517309"/>
          </a:xfrm>
          <a:prstGeom prst="roundRect">
            <a:avLst>
              <a:gd name="adj" fmla="val 599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Filtrage et élimination </a:t>
            </a:r>
          </a:p>
          <a:p>
            <a:pPr algn="ctr"/>
            <a:r>
              <a:rPr lang="fr-FR" sz="1600" dirty="0">
                <a:solidFill>
                  <a:schemeClr val="tx1"/>
                </a:solidFill>
              </a:rPr>
              <a:t>de bruit</a:t>
            </a:r>
          </a:p>
        </p:txBody>
      </p:sp>
      <p:sp>
        <p:nvSpPr>
          <p:cNvPr id="19" name="Rectangle : coins arrondis 18">
            <a:extLst>
              <a:ext uri="{FF2B5EF4-FFF2-40B4-BE49-F238E27FC236}">
                <a16:creationId xmlns:a16="http://schemas.microsoft.com/office/drawing/2014/main" id="{7124243A-65A8-4E74-9696-324BD1128502}"/>
              </a:ext>
            </a:extLst>
          </p:cNvPr>
          <p:cNvSpPr/>
          <p:nvPr/>
        </p:nvSpPr>
        <p:spPr>
          <a:xfrm>
            <a:off x="6246773" y="2066281"/>
            <a:ext cx="2881197" cy="338554"/>
          </a:xfrm>
          <a:prstGeom prst="roundRect">
            <a:avLst>
              <a:gd name="adj" fmla="val 599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Réduction de dimension</a:t>
            </a:r>
          </a:p>
        </p:txBody>
      </p:sp>
      <p:sp>
        <p:nvSpPr>
          <p:cNvPr id="20" name="Rectangle : coins arrondis 19">
            <a:extLst>
              <a:ext uri="{FF2B5EF4-FFF2-40B4-BE49-F238E27FC236}">
                <a16:creationId xmlns:a16="http://schemas.microsoft.com/office/drawing/2014/main" id="{CE9A1200-17AE-4A52-811D-65424290FB58}"/>
              </a:ext>
            </a:extLst>
          </p:cNvPr>
          <p:cNvSpPr/>
          <p:nvPr/>
        </p:nvSpPr>
        <p:spPr>
          <a:xfrm>
            <a:off x="6246773" y="4788444"/>
            <a:ext cx="2881197" cy="338554"/>
          </a:xfrm>
          <a:prstGeom prst="roundRect">
            <a:avLst>
              <a:gd name="adj" fmla="val 599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Représentation en </a:t>
            </a:r>
            <a:r>
              <a:rPr lang="fr-FR" sz="1600" dirty="0" err="1">
                <a:solidFill>
                  <a:schemeClr val="tx1"/>
                </a:solidFill>
              </a:rPr>
              <a:t>BoVW</a:t>
            </a:r>
            <a:endParaRPr lang="fr-FR" sz="1600" dirty="0">
              <a:solidFill>
                <a:schemeClr val="tx1"/>
              </a:solidFill>
            </a:endParaRPr>
          </a:p>
        </p:txBody>
      </p:sp>
      <p:sp>
        <p:nvSpPr>
          <p:cNvPr id="21" name="Rectangle 20">
            <a:extLst>
              <a:ext uri="{FF2B5EF4-FFF2-40B4-BE49-F238E27FC236}">
                <a16:creationId xmlns:a16="http://schemas.microsoft.com/office/drawing/2014/main" id="{EFAA200D-6FF1-451A-9151-318766D28057}"/>
              </a:ext>
            </a:extLst>
          </p:cNvPr>
          <p:cNvSpPr/>
          <p:nvPr/>
        </p:nvSpPr>
        <p:spPr>
          <a:xfrm>
            <a:off x="6289921" y="5327782"/>
            <a:ext cx="5780347" cy="13903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chemeClr val="tx1"/>
                </a:solidFill>
                <a:sym typeface="Wingdings" panose="05000000000000000000" pitchFamily="2" charset="2"/>
              </a:rPr>
              <a:t>En fonction des descripteurs déduits à partir de la réduction de dimension des vecteurs ORB des images (count clusters éléments)</a:t>
            </a:r>
          </a:p>
          <a:p>
            <a:r>
              <a:rPr lang="fr-FR" dirty="0">
                <a:solidFill>
                  <a:schemeClr val="tx1"/>
                </a:solidFill>
                <a:sym typeface="Wingdings" panose="05000000000000000000" pitchFamily="2" charset="2"/>
              </a:rPr>
              <a:t>On a : en ligne les images, en colonne les k descripteurs</a:t>
            </a:r>
          </a:p>
        </p:txBody>
      </p:sp>
      <p:sp>
        <p:nvSpPr>
          <p:cNvPr id="22" name="Rectangle 21">
            <a:extLst>
              <a:ext uri="{FF2B5EF4-FFF2-40B4-BE49-F238E27FC236}">
                <a16:creationId xmlns:a16="http://schemas.microsoft.com/office/drawing/2014/main" id="{19774A4D-7E8B-499C-BE2C-F55E1AC0735C}"/>
              </a:ext>
            </a:extLst>
          </p:cNvPr>
          <p:cNvSpPr/>
          <p:nvPr/>
        </p:nvSpPr>
        <p:spPr>
          <a:xfrm>
            <a:off x="6299447" y="2521629"/>
            <a:ext cx="5780344" cy="18333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chemeClr val="tx1"/>
                </a:solidFill>
                <a:sym typeface="Wingdings" panose="05000000000000000000" pitchFamily="2" charset="2"/>
              </a:rPr>
              <a:t>Problème au niveau de la dimension des descripteurs des images </a:t>
            </a:r>
          </a:p>
          <a:p>
            <a:endParaRPr lang="fr-FR" dirty="0">
              <a:solidFill>
                <a:schemeClr val="tx1"/>
              </a:solidFill>
              <a:sym typeface="Wingdings" panose="05000000000000000000" pitchFamily="2" charset="2"/>
            </a:endParaRPr>
          </a:p>
          <a:p>
            <a:r>
              <a:rPr lang="fr-FR" dirty="0">
                <a:solidFill>
                  <a:schemeClr val="tx1"/>
                </a:solidFill>
                <a:sym typeface="Wingdings" panose="05000000000000000000" pitchFamily="2" charset="2"/>
              </a:rPr>
              <a:t>Utilisation de k-</a:t>
            </a:r>
            <a:r>
              <a:rPr lang="fr-FR" dirty="0" err="1">
                <a:solidFill>
                  <a:schemeClr val="tx1"/>
                </a:solidFill>
                <a:sym typeface="Wingdings" panose="05000000000000000000" pitchFamily="2" charset="2"/>
              </a:rPr>
              <a:t>means</a:t>
            </a:r>
            <a:r>
              <a:rPr lang="fr-FR" dirty="0">
                <a:solidFill>
                  <a:schemeClr val="tx1"/>
                </a:solidFill>
                <a:sym typeface="Wingdings" panose="05000000000000000000" pitchFamily="2" charset="2"/>
              </a:rPr>
              <a:t> en variant k et évaluation de la variation de score silhouette  déduire le nombre optimal de points saillants</a:t>
            </a:r>
          </a:p>
        </p:txBody>
      </p:sp>
      <p:sp>
        <p:nvSpPr>
          <p:cNvPr id="7" name="Flèche : droite 6">
            <a:extLst>
              <a:ext uri="{FF2B5EF4-FFF2-40B4-BE49-F238E27FC236}">
                <a16:creationId xmlns:a16="http://schemas.microsoft.com/office/drawing/2014/main" id="{075EAF00-E7A4-4F07-802F-4F8FD5944E2D}"/>
              </a:ext>
            </a:extLst>
          </p:cNvPr>
          <p:cNvSpPr/>
          <p:nvPr/>
        </p:nvSpPr>
        <p:spPr>
          <a:xfrm>
            <a:off x="1611086" y="1256352"/>
            <a:ext cx="2142178" cy="1920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1" name="Groupe 50">
            <a:extLst>
              <a:ext uri="{FF2B5EF4-FFF2-40B4-BE49-F238E27FC236}">
                <a16:creationId xmlns:a16="http://schemas.microsoft.com/office/drawing/2014/main" id="{C4B07D48-6704-4137-BABB-949EC449F451}"/>
              </a:ext>
            </a:extLst>
          </p:cNvPr>
          <p:cNvGrpSpPr/>
          <p:nvPr/>
        </p:nvGrpSpPr>
        <p:grpSpPr>
          <a:xfrm>
            <a:off x="391665" y="700836"/>
            <a:ext cx="1176527" cy="1043682"/>
            <a:chOff x="1266012" y="625884"/>
            <a:chExt cx="1176527" cy="1043682"/>
          </a:xfrm>
        </p:grpSpPr>
        <p:sp>
          <p:nvSpPr>
            <p:cNvPr id="6" name="ZoneTexte 5">
              <a:extLst>
                <a:ext uri="{FF2B5EF4-FFF2-40B4-BE49-F238E27FC236}">
                  <a16:creationId xmlns:a16="http://schemas.microsoft.com/office/drawing/2014/main" id="{A1DF139E-71B8-4F90-8BB6-FA9B16078F47}"/>
                </a:ext>
              </a:extLst>
            </p:cNvPr>
            <p:cNvSpPr txBox="1"/>
            <p:nvPr/>
          </p:nvSpPr>
          <p:spPr>
            <a:xfrm>
              <a:off x="1322403" y="1331012"/>
              <a:ext cx="1120136" cy="338554"/>
            </a:xfrm>
            <a:prstGeom prst="rect">
              <a:avLst/>
            </a:prstGeom>
            <a:noFill/>
          </p:spPr>
          <p:txBody>
            <a:bodyPr wrap="square">
              <a:spAutoFit/>
            </a:bodyPr>
            <a:lstStyle/>
            <a:p>
              <a:r>
                <a:rPr lang="fr-FR" sz="1600" dirty="0">
                  <a:sym typeface="Wingdings" panose="05000000000000000000" pitchFamily="2" charset="2"/>
                </a:rPr>
                <a:t>image</a:t>
              </a:r>
            </a:p>
          </p:txBody>
        </p:sp>
        <p:pic>
          <p:nvPicPr>
            <p:cNvPr id="10" name="Image 9">
              <a:extLst>
                <a:ext uri="{FF2B5EF4-FFF2-40B4-BE49-F238E27FC236}">
                  <a16:creationId xmlns:a16="http://schemas.microsoft.com/office/drawing/2014/main" id="{863EF18A-B702-42C1-8F86-4B14821DF1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6012" y="625884"/>
              <a:ext cx="1057692" cy="705128"/>
            </a:xfrm>
            <a:prstGeom prst="rect">
              <a:avLst/>
            </a:prstGeom>
          </p:spPr>
        </p:pic>
      </p:grpSp>
      <p:sp>
        <p:nvSpPr>
          <p:cNvPr id="18" name="Rectangle : coins arrondis 17">
            <a:extLst>
              <a:ext uri="{FF2B5EF4-FFF2-40B4-BE49-F238E27FC236}">
                <a16:creationId xmlns:a16="http://schemas.microsoft.com/office/drawing/2014/main" id="{69325E08-5D5D-4792-AE95-6E9E060BE3E0}"/>
              </a:ext>
            </a:extLst>
          </p:cNvPr>
          <p:cNvSpPr/>
          <p:nvPr/>
        </p:nvSpPr>
        <p:spPr>
          <a:xfrm>
            <a:off x="162866" y="2043831"/>
            <a:ext cx="2881197" cy="369332"/>
          </a:xfrm>
          <a:prstGeom prst="roundRect">
            <a:avLst>
              <a:gd name="adj" fmla="val 599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Extraction de descripteurs locaux</a:t>
            </a:r>
          </a:p>
        </p:txBody>
      </p:sp>
      <p:grpSp>
        <p:nvGrpSpPr>
          <p:cNvPr id="52" name="Groupe 51">
            <a:extLst>
              <a:ext uri="{FF2B5EF4-FFF2-40B4-BE49-F238E27FC236}">
                <a16:creationId xmlns:a16="http://schemas.microsoft.com/office/drawing/2014/main" id="{C6F94DFC-F45C-4BF9-8486-064F5DFE158E}"/>
              </a:ext>
            </a:extLst>
          </p:cNvPr>
          <p:cNvGrpSpPr/>
          <p:nvPr/>
        </p:nvGrpSpPr>
        <p:grpSpPr>
          <a:xfrm>
            <a:off x="133433" y="3320342"/>
            <a:ext cx="7573108" cy="2790290"/>
            <a:chOff x="188406" y="7953731"/>
            <a:chExt cx="7573108" cy="2790290"/>
          </a:xfrm>
        </p:grpSpPr>
        <p:sp>
          <p:nvSpPr>
            <p:cNvPr id="23" name="Rectangle 22">
              <a:extLst>
                <a:ext uri="{FF2B5EF4-FFF2-40B4-BE49-F238E27FC236}">
                  <a16:creationId xmlns:a16="http://schemas.microsoft.com/office/drawing/2014/main" id="{3B10F652-C832-40B6-8C57-E673EBDBC9FF}"/>
                </a:ext>
              </a:extLst>
            </p:cNvPr>
            <p:cNvSpPr/>
            <p:nvPr/>
          </p:nvSpPr>
          <p:spPr>
            <a:xfrm>
              <a:off x="188406" y="7953731"/>
              <a:ext cx="7573108" cy="2790290"/>
            </a:xfrm>
            <a:prstGeom prst="rect">
              <a:avLst/>
            </a:prstGeom>
            <a:solidFill>
              <a:schemeClr val="bg1"/>
            </a:solidFill>
            <a:ln w="9525">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accent1">
                      <a:lumMod val="75000"/>
                    </a:schemeClr>
                  </a:solidFill>
                </a:rPr>
                <a:t>Exemple d’extraction de descripteurs ORB</a:t>
              </a:r>
            </a:p>
            <a:p>
              <a:pPr algn="ctr"/>
              <a:endParaRPr lang="fr-FR" dirty="0">
                <a:solidFill>
                  <a:schemeClr val="accent1">
                    <a:lumMod val="75000"/>
                  </a:schemeClr>
                </a:solidFill>
              </a:endParaRPr>
            </a:p>
            <a:p>
              <a:pPr algn="ctr"/>
              <a:endParaRPr lang="fr-FR" dirty="0">
                <a:solidFill>
                  <a:schemeClr val="accent1">
                    <a:lumMod val="75000"/>
                  </a:schemeClr>
                </a:solidFill>
              </a:endParaRPr>
            </a:p>
            <a:p>
              <a:pPr algn="ctr"/>
              <a:endParaRPr lang="fr-FR" dirty="0">
                <a:solidFill>
                  <a:schemeClr val="accent1">
                    <a:lumMod val="75000"/>
                  </a:schemeClr>
                </a:solidFill>
              </a:endParaRPr>
            </a:p>
            <a:p>
              <a:pPr algn="ctr"/>
              <a:endParaRPr lang="fr-FR" dirty="0">
                <a:solidFill>
                  <a:schemeClr val="accent1">
                    <a:lumMod val="75000"/>
                  </a:schemeClr>
                </a:solidFill>
              </a:endParaRPr>
            </a:p>
            <a:p>
              <a:pPr algn="ctr"/>
              <a:endParaRPr lang="fr-FR" dirty="0">
                <a:solidFill>
                  <a:schemeClr val="accent1">
                    <a:lumMod val="75000"/>
                  </a:schemeClr>
                </a:solidFill>
              </a:endParaRPr>
            </a:p>
            <a:p>
              <a:pPr algn="ctr"/>
              <a:endParaRPr lang="fr-FR" dirty="0">
                <a:solidFill>
                  <a:schemeClr val="accent1">
                    <a:lumMod val="75000"/>
                  </a:schemeClr>
                </a:solidFill>
              </a:endParaRPr>
            </a:p>
            <a:p>
              <a:pPr algn="ctr"/>
              <a:endParaRPr lang="fr-FR" dirty="0">
                <a:solidFill>
                  <a:schemeClr val="accent1">
                    <a:lumMod val="75000"/>
                  </a:schemeClr>
                </a:solidFill>
              </a:endParaRPr>
            </a:p>
            <a:p>
              <a:pPr algn="ctr"/>
              <a:endParaRPr lang="fr-FR" dirty="0">
                <a:solidFill>
                  <a:schemeClr val="accent1">
                    <a:lumMod val="75000"/>
                  </a:schemeClr>
                </a:solidFill>
              </a:endParaRPr>
            </a:p>
            <a:p>
              <a:pPr algn="ctr"/>
              <a:endParaRPr lang="fr-FR" dirty="0">
                <a:solidFill>
                  <a:schemeClr val="accent1">
                    <a:lumMod val="75000"/>
                  </a:schemeClr>
                </a:solidFill>
              </a:endParaRPr>
            </a:p>
          </p:txBody>
        </p:sp>
        <p:pic>
          <p:nvPicPr>
            <p:cNvPr id="25" name="Image 24" descr="Une image contenant texte, intérieur, plancher, pièce&#10;&#10;Description générée automatiquement">
              <a:extLst>
                <a:ext uri="{FF2B5EF4-FFF2-40B4-BE49-F238E27FC236}">
                  <a16:creationId xmlns:a16="http://schemas.microsoft.com/office/drawing/2014/main" id="{FCFFD7AC-B4B8-4774-9038-9FF2A163C3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147" y="8625532"/>
              <a:ext cx="2654856" cy="1470262"/>
            </a:xfrm>
            <a:prstGeom prst="rect">
              <a:avLst/>
            </a:prstGeom>
          </p:spPr>
        </p:pic>
        <p:pic>
          <p:nvPicPr>
            <p:cNvPr id="27" name="Image 26" descr="Une image contenant texte&#10;&#10;Description générée automatiquement">
              <a:extLst>
                <a:ext uri="{FF2B5EF4-FFF2-40B4-BE49-F238E27FC236}">
                  <a16:creationId xmlns:a16="http://schemas.microsoft.com/office/drawing/2014/main" id="{4EBFADFF-6A96-4F16-86F7-38F50D6969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4701" y="8213884"/>
              <a:ext cx="3529267" cy="2437115"/>
            </a:xfrm>
            <a:prstGeom prst="rect">
              <a:avLst/>
            </a:prstGeom>
          </p:spPr>
        </p:pic>
        <p:cxnSp>
          <p:nvCxnSpPr>
            <p:cNvPr id="29" name="Connecteur droit avec flèche 28">
              <a:extLst>
                <a:ext uri="{FF2B5EF4-FFF2-40B4-BE49-F238E27FC236}">
                  <a16:creationId xmlns:a16="http://schemas.microsoft.com/office/drawing/2014/main" id="{AF708D57-096A-4296-A06B-B22662604F19}"/>
                </a:ext>
              </a:extLst>
            </p:cNvPr>
            <p:cNvCxnSpPr>
              <a:cxnSpLocks/>
            </p:cNvCxnSpPr>
            <p:nvPr/>
          </p:nvCxnSpPr>
          <p:spPr>
            <a:xfrm flipV="1">
              <a:off x="3044063" y="9396457"/>
              <a:ext cx="939667" cy="15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9820C0FB-59A4-477B-AD1D-F9E3C849B486}"/>
                </a:ext>
              </a:extLst>
            </p:cNvPr>
            <p:cNvSpPr txBox="1"/>
            <p:nvPr/>
          </p:nvSpPr>
          <p:spPr>
            <a:xfrm>
              <a:off x="3027593" y="8911998"/>
              <a:ext cx="1191527" cy="461665"/>
            </a:xfrm>
            <a:prstGeom prst="rect">
              <a:avLst/>
            </a:prstGeom>
            <a:noFill/>
          </p:spPr>
          <p:txBody>
            <a:bodyPr wrap="square" rtlCol="0">
              <a:spAutoFit/>
            </a:bodyPr>
            <a:lstStyle/>
            <a:p>
              <a:r>
                <a:rPr lang="fr-FR" sz="1200" dirty="0"/>
                <a:t>gray </a:t>
              </a:r>
              <a:r>
                <a:rPr lang="fr-FR" sz="1200" dirty="0" err="1"/>
                <a:t>scale</a:t>
              </a:r>
              <a:r>
                <a:rPr lang="fr-FR" sz="1200" dirty="0"/>
                <a:t>, transformations</a:t>
              </a:r>
            </a:p>
          </p:txBody>
        </p:sp>
      </p:grpSp>
      <p:grpSp>
        <p:nvGrpSpPr>
          <p:cNvPr id="50" name="Groupe 49">
            <a:extLst>
              <a:ext uri="{FF2B5EF4-FFF2-40B4-BE49-F238E27FC236}">
                <a16:creationId xmlns:a16="http://schemas.microsoft.com/office/drawing/2014/main" id="{B8C96D68-11E0-4A02-9C51-A9A148BF7DE0}"/>
              </a:ext>
            </a:extLst>
          </p:cNvPr>
          <p:cNvGrpSpPr/>
          <p:nvPr/>
        </p:nvGrpSpPr>
        <p:grpSpPr>
          <a:xfrm>
            <a:off x="4618628" y="-82777"/>
            <a:ext cx="5434795" cy="2737653"/>
            <a:chOff x="-2478593" y="-601729"/>
            <a:chExt cx="5434795" cy="2737653"/>
          </a:xfrm>
        </p:grpSpPr>
        <p:sp>
          <p:nvSpPr>
            <p:cNvPr id="9" name="Rectangle 1">
              <a:extLst>
                <a:ext uri="{FF2B5EF4-FFF2-40B4-BE49-F238E27FC236}">
                  <a16:creationId xmlns:a16="http://schemas.microsoft.com/office/drawing/2014/main" id="{04EE1470-9A6B-4626-995F-416717502489}"/>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nvGrpSpPr>
            <p:cNvPr id="34" name="Groupe 33">
              <a:extLst>
                <a:ext uri="{FF2B5EF4-FFF2-40B4-BE49-F238E27FC236}">
                  <a16:creationId xmlns:a16="http://schemas.microsoft.com/office/drawing/2014/main" id="{BD89BD26-A6DC-494E-8693-6D743FF292B8}"/>
                </a:ext>
              </a:extLst>
            </p:cNvPr>
            <p:cNvGrpSpPr/>
            <p:nvPr/>
          </p:nvGrpSpPr>
          <p:grpSpPr>
            <a:xfrm>
              <a:off x="-2478593" y="-601729"/>
              <a:ext cx="5434795" cy="2737653"/>
              <a:chOff x="-2090057" y="1223019"/>
              <a:chExt cx="5907594" cy="2790290"/>
            </a:xfrm>
          </p:grpSpPr>
          <p:sp>
            <p:nvSpPr>
              <p:cNvPr id="35" name="ZoneTexte 34">
                <a:extLst>
                  <a:ext uri="{FF2B5EF4-FFF2-40B4-BE49-F238E27FC236}">
                    <a16:creationId xmlns:a16="http://schemas.microsoft.com/office/drawing/2014/main" id="{57460833-6C88-4F6C-93E4-C805C6B1D19E}"/>
                  </a:ext>
                </a:extLst>
              </p:cNvPr>
              <p:cNvSpPr txBox="1"/>
              <p:nvPr/>
            </p:nvSpPr>
            <p:spPr>
              <a:xfrm>
                <a:off x="749129" y="1865632"/>
                <a:ext cx="1120136" cy="338554"/>
              </a:xfrm>
              <a:prstGeom prst="rect">
                <a:avLst/>
              </a:prstGeom>
              <a:noFill/>
            </p:spPr>
            <p:txBody>
              <a:bodyPr wrap="square">
                <a:spAutoFit/>
              </a:bodyPr>
              <a:lstStyle/>
              <a:p>
                <a:r>
                  <a:rPr lang="fr-FR" sz="1600" dirty="0">
                    <a:sym typeface="Wingdings" panose="05000000000000000000" pitchFamily="2" charset="2"/>
                  </a:rPr>
                  <a:t>image</a:t>
                </a:r>
              </a:p>
            </p:txBody>
          </p:sp>
          <p:sp>
            <p:nvSpPr>
              <p:cNvPr id="36" name="Flèche : droite 35">
                <a:extLst>
                  <a:ext uri="{FF2B5EF4-FFF2-40B4-BE49-F238E27FC236}">
                    <a16:creationId xmlns:a16="http://schemas.microsoft.com/office/drawing/2014/main" id="{4EE6A7E4-C8DB-4D7F-AD61-3DB7BCFE06B7}"/>
                  </a:ext>
                </a:extLst>
              </p:cNvPr>
              <p:cNvSpPr/>
              <p:nvPr/>
            </p:nvSpPr>
            <p:spPr>
              <a:xfrm>
                <a:off x="2003100" y="1427778"/>
                <a:ext cx="392482" cy="1478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7" name="Image 36">
                <a:extLst>
                  <a:ext uri="{FF2B5EF4-FFF2-40B4-BE49-F238E27FC236}">
                    <a16:creationId xmlns:a16="http://schemas.microsoft.com/office/drawing/2014/main" id="{2C108CCA-637F-4141-BD6B-FEF82332E3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738" y="1223019"/>
                <a:ext cx="1057692" cy="705128"/>
              </a:xfrm>
              <a:prstGeom prst="rect">
                <a:avLst/>
              </a:prstGeom>
            </p:spPr>
          </p:pic>
          <p:sp>
            <p:nvSpPr>
              <p:cNvPr id="38" name="Rectangle : coins arrondis 37">
                <a:extLst>
                  <a:ext uri="{FF2B5EF4-FFF2-40B4-BE49-F238E27FC236}">
                    <a16:creationId xmlns:a16="http://schemas.microsoft.com/office/drawing/2014/main" id="{8260C7E4-4789-4BD5-8347-DB88884B40E5}"/>
                  </a:ext>
                </a:extLst>
              </p:cNvPr>
              <p:cNvSpPr/>
              <p:nvPr/>
            </p:nvSpPr>
            <p:spPr>
              <a:xfrm>
                <a:off x="176807" y="2317116"/>
                <a:ext cx="2881197" cy="369332"/>
              </a:xfrm>
              <a:prstGeom prst="roundRect">
                <a:avLst>
                  <a:gd name="adj" fmla="val 599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Extraction de descripteurs locaux</a:t>
                </a:r>
              </a:p>
            </p:txBody>
          </p:sp>
          <p:sp>
            <p:nvSpPr>
              <p:cNvPr id="39" name="Rectangle 38">
                <a:extLst>
                  <a:ext uri="{FF2B5EF4-FFF2-40B4-BE49-F238E27FC236}">
                    <a16:creationId xmlns:a16="http://schemas.microsoft.com/office/drawing/2014/main" id="{A8EF1992-F01C-47B2-975D-265C9A9F5971}"/>
                  </a:ext>
                </a:extLst>
              </p:cNvPr>
              <p:cNvSpPr/>
              <p:nvPr/>
            </p:nvSpPr>
            <p:spPr>
              <a:xfrm>
                <a:off x="-2090057" y="1223019"/>
                <a:ext cx="5907594" cy="2790290"/>
              </a:xfrm>
              <a:prstGeom prst="rect">
                <a:avLst/>
              </a:prstGeom>
              <a:solidFill>
                <a:schemeClr val="bg1"/>
              </a:solidFill>
              <a:ln w="9525">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accent1">
                        <a:lumMod val="75000"/>
                      </a:schemeClr>
                    </a:solidFill>
                  </a:rPr>
                  <a:t>Application de filtre </a:t>
                </a:r>
                <a:r>
                  <a:rPr lang="fr-FR" dirty="0" err="1">
                    <a:solidFill>
                      <a:schemeClr val="accent1">
                        <a:lumMod val="75000"/>
                      </a:schemeClr>
                    </a:solidFill>
                  </a:rPr>
                  <a:t>gaussian</a:t>
                </a:r>
                <a:endParaRPr lang="fr-FR" dirty="0">
                  <a:solidFill>
                    <a:schemeClr val="accent1">
                      <a:lumMod val="75000"/>
                    </a:schemeClr>
                  </a:solidFill>
                </a:endParaRPr>
              </a:p>
              <a:p>
                <a:pPr algn="ctr"/>
                <a:endParaRPr lang="fr-FR" dirty="0">
                  <a:solidFill>
                    <a:schemeClr val="accent1">
                      <a:lumMod val="75000"/>
                    </a:schemeClr>
                  </a:solidFill>
                </a:endParaRPr>
              </a:p>
              <a:p>
                <a:pPr algn="ctr"/>
                <a:endParaRPr lang="fr-FR" dirty="0">
                  <a:solidFill>
                    <a:schemeClr val="accent1">
                      <a:lumMod val="75000"/>
                    </a:schemeClr>
                  </a:solidFill>
                </a:endParaRPr>
              </a:p>
              <a:p>
                <a:pPr algn="ctr"/>
                <a:endParaRPr lang="fr-FR" dirty="0">
                  <a:solidFill>
                    <a:schemeClr val="accent1">
                      <a:lumMod val="75000"/>
                    </a:schemeClr>
                  </a:solidFill>
                </a:endParaRPr>
              </a:p>
              <a:p>
                <a:pPr algn="ctr"/>
                <a:endParaRPr lang="fr-FR" dirty="0">
                  <a:solidFill>
                    <a:schemeClr val="accent1">
                      <a:lumMod val="75000"/>
                    </a:schemeClr>
                  </a:solidFill>
                </a:endParaRPr>
              </a:p>
              <a:p>
                <a:pPr algn="ctr"/>
                <a:endParaRPr lang="fr-FR" dirty="0">
                  <a:solidFill>
                    <a:schemeClr val="accent1">
                      <a:lumMod val="75000"/>
                    </a:schemeClr>
                  </a:solidFill>
                </a:endParaRPr>
              </a:p>
              <a:p>
                <a:pPr algn="ctr"/>
                <a:endParaRPr lang="fr-FR" dirty="0">
                  <a:solidFill>
                    <a:schemeClr val="accent1">
                      <a:lumMod val="75000"/>
                    </a:schemeClr>
                  </a:solidFill>
                </a:endParaRPr>
              </a:p>
              <a:p>
                <a:pPr algn="ctr"/>
                <a:endParaRPr lang="fr-FR" dirty="0">
                  <a:solidFill>
                    <a:schemeClr val="accent1">
                      <a:lumMod val="75000"/>
                    </a:schemeClr>
                  </a:solidFill>
                </a:endParaRPr>
              </a:p>
              <a:p>
                <a:pPr algn="ctr"/>
                <a:endParaRPr lang="fr-FR" dirty="0">
                  <a:solidFill>
                    <a:schemeClr val="accent1">
                      <a:lumMod val="75000"/>
                    </a:schemeClr>
                  </a:solidFill>
                </a:endParaRPr>
              </a:p>
              <a:p>
                <a:pPr algn="ctr"/>
                <a:endParaRPr lang="fr-FR" dirty="0">
                  <a:solidFill>
                    <a:schemeClr val="accent1">
                      <a:lumMod val="75000"/>
                    </a:schemeClr>
                  </a:solidFill>
                </a:endParaRPr>
              </a:p>
            </p:txBody>
          </p:sp>
          <p:cxnSp>
            <p:nvCxnSpPr>
              <p:cNvPr id="42" name="Connecteur droit avec flèche 41">
                <a:extLst>
                  <a:ext uri="{FF2B5EF4-FFF2-40B4-BE49-F238E27FC236}">
                    <a16:creationId xmlns:a16="http://schemas.microsoft.com/office/drawing/2014/main" id="{B487C6E6-1540-4D02-A396-46440B0E63B1}"/>
                  </a:ext>
                </a:extLst>
              </p:cNvPr>
              <p:cNvCxnSpPr>
                <a:cxnSpLocks/>
              </p:cNvCxnSpPr>
              <p:nvPr/>
            </p:nvCxnSpPr>
            <p:spPr>
              <a:xfrm flipV="1">
                <a:off x="424890" y="2647796"/>
                <a:ext cx="64540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46" name="Image 45" descr="Une image contenant bâtiment, lumière&#10;&#10;Description générée automatiquement">
              <a:extLst>
                <a:ext uri="{FF2B5EF4-FFF2-40B4-BE49-F238E27FC236}">
                  <a16:creationId xmlns:a16="http://schemas.microsoft.com/office/drawing/2014/main" id="{5C41DF8F-3DAE-4052-B45B-10214E9257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6613" y="8156"/>
              <a:ext cx="2165616" cy="1733973"/>
            </a:xfrm>
            <a:prstGeom prst="rect">
              <a:avLst/>
            </a:prstGeom>
          </p:spPr>
        </p:pic>
        <p:pic>
          <p:nvPicPr>
            <p:cNvPr id="48" name="Image 47">
              <a:extLst>
                <a:ext uri="{FF2B5EF4-FFF2-40B4-BE49-F238E27FC236}">
                  <a16:creationId xmlns:a16="http://schemas.microsoft.com/office/drawing/2014/main" id="{E335DB93-E75E-44D4-AB7C-C400107716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402" y="-194847"/>
              <a:ext cx="2253621" cy="2253621"/>
            </a:xfrm>
            <a:prstGeom prst="rect">
              <a:avLst/>
            </a:prstGeom>
          </p:spPr>
        </p:pic>
      </p:grpSp>
      <p:pic>
        <p:nvPicPr>
          <p:cNvPr id="54" name="Image 53">
            <a:extLst>
              <a:ext uri="{FF2B5EF4-FFF2-40B4-BE49-F238E27FC236}">
                <a16:creationId xmlns:a16="http://schemas.microsoft.com/office/drawing/2014/main" id="{B833A52E-1BBB-46BC-96CC-5DCB56DF0E1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00361" y="4679207"/>
            <a:ext cx="3486332" cy="1905665"/>
          </a:xfrm>
          <a:prstGeom prst="rect">
            <a:avLst/>
          </a:prstGeom>
        </p:spPr>
      </p:pic>
    </p:spTree>
    <p:extLst>
      <p:ext uri="{BB962C8B-B14F-4D97-AF65-F5344CB8AC3E}">
        <p14:creationId xmlns:p14="http://schemas.microsoft.com/office/powerpoint/2010/main" val="2368942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3B60803-F66B-4941-9FEE-BD1BAF5163E3}"/>
              </a:ext>
            </a:extLst>
          </p:cNvPr>
          <p:cNvSpPr>
            <a:spLocks noGrp="1"/>
          </p:cNvSpPr>
          <p:nvPr>
            <p:ph type="sldNum" sz="quarter" idx="12"/>
          </p:nvPr>
        </p:nvSpPr>
        <p:spPr>
          <a:xfrm>
            <a:off x="11139490" y="6492875"/>
            <a:ext cx="1052510" cy="365125"/>
          </a:xfrm>
        </p:spPr>
        <p:txBody>
          <a:bodyPr/>
          <a:lstStyle/>
          <a:p>
            <a:fld id="{001A16A6-65E7-49EC-B0E0-2BD1E525C29C}" type="slidenum">
              <a:rPr lang="fr-FR" smtClean="0"/>
              <a:t>21</a:t>
            </a:fld>
            <a:endParaRPr lang="fr-FR"/>
          </a:p>
        </p:txBody>
      </p:sp>
      <p:sp>
        <p:nvSpPr>
          <p:cNvPr id="11" name="Rectangle : coins arrondis 10">
            <a:extLst>
              <a:ext uri="{FF2B5EF4-FFF2-40B4-BE49-F238E27FC236}">
                <a16:creationId xmlns:a16="http://schemas.microsoft.com/office/drawing/2014/main" id="{2E377498-EC52-45B1-AEC0-B698EC4D2B2C}"/>
              </a:ext>
            </a:extLst>
          </p:cNvPr>
          <p:cNvSpPr/>
          <p:nvPr/>
        </p:nvSpPr>
        <p:spPr>
          <a:xfrm rot="16200000">
            <a:off x="-1417069" y="2491713"/>
            <a:ext cx="3977104" cy="404193"/>
          </a:xfrm>
          <a:prstGeom prst="roundRect">
            <a:avLst>
              <a:gd name="adj" fmla="val 599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Apprentissage profond des descripteurs </a:t>
            </a:r>
          </a:p>
        </p:txBody>
      </p:sp>
      <p:sp>
        <p:nvSpPr>
          <p:cNvPr id="16" name="Rectangle : coins arrondis 15">
            <a:extLst>
              <a:ext uri="{FF2B5EF4-FFF2-40B4-BE49-F238E27FC236}">
                <a16:creationId xmlns:a16="http://schemas.microsoft.com/office/drawing/2014/main" id="{322C4ABA-6C9A-4309-A597-984341B555FA}"/>
              </a:ext>
            </a:extLst>
          </p:cNvPr>
          <p:cNvSpPr/>
          <p:nvPr/>
        </p:nvSpPr>
        <p:spPr>
          <a:xfrm rot="16200000">
            <a:off x="-193323" y="5752295"/>
            <a:ext cx="1360221" cy="577972"/>
          </a:xfrm>
          <a:prstGeom prst="roundRect">
            <a:avLst>
              <a:gd name="adj" fmla="val 599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Clustering et évaluation</a:t>
            </a:r>
          </a:p>
        </p:txBody>
      </p:sp>
      <p:sp>
        <p:nvSpPr>
          <p:cNvPr id="22" name="Rectangle 21">
            <a:extLst>
              <a:ext uri="{FF2B5EF4-FFF2-40B4-BE49-F238E27FC236}">
                <a16:creationId xmlns:a16="http://schemas.microsoft.com/office/drawing/2014/main" id="{777526CD-E233-4A44-B3DD-5728EDDF76D8}"/>
              </a:ext>
            </a:extLst>
          </p:cNvPr>
          <p:cNvSpPr/>
          <p:nvPr/>
        </p:nvSpPr>
        <p:spPr>
          <a:xfrm>
            <a:off x="829807" y="5361171"/>
            <a:ext cx="10995249" cy="13129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chemeClr val="tx1"/>
                </a:solidFill>
                <a:sym typeface="Wingdings" panose="05000000000000000000" pitchFamily="2" charset="2"/>
              </a:rPr>
              <a:t>Utilisation des descripteurs obtenus avec BOVW ou modèle pré-entrainé </a:t>
            </a:r>
          </a:p>
          <a:p>
            <a:r>
              <a:rPr lang="fr-FR" dirty="0">
                <a:solidFill>
                  <a:schemeClr val="tx1"/>
                </a:solidFill>
                <a:sym typeface="Wingdings" panose="05000000000000000000" pitchFamily="2" charset="2"/>
              </a:rPr>
              <a:t>Application d’un algorithme de clustering </a:t>
            </a:r>
          </a:p>
          <a:p>
            <a:r>
              <a:rPr lang="fr-FR" dirty="0">
                <a:solidFill>
                  <a:schemeClr val="tx1"/>
                </a:solidFill>
                <a:sym typeface="Wingdings" panose="05000000000000000000" pitchFamily="2" charset="2"/>
              </a:rPr>
              <a:t>Evaluation de la performance de clustering en sa globalité avec </a:t>
            </a:r>
            <a:r>
              <a:rPr lang="fr-FR" dirty="0" err="1">
                <a:solidFill>
                  <a:schemeClr val="tx1"/>
                </a:solidFill>
                <a:sym typeface="Wingdings" panose="05000000000000000000" pitchFamily="2" charset="2"/>
              </a:rPr>
              <a:t>adjusted</a:t>
            </a:r>
            <a:r>
              <a:rPr lang="fr-FR" dirty="0">
                <a:solidFill>
                  <a:schemeClr val="tx1"/>
                </a:solidFill>
                <a:sym typeface="Wingdings" panose="05000000000000000000" pitchFamily="2" charset="2"/>
              </a:rPr>
              <a:t> rand, la performance de clustering par cluster avec la matrice de confusion et visualisation avec t-SNE </a:t>
            </a:r>
          </a:p>
        </p:txBody>
      </p:sp>
      <p:sp>
        <p:nvSpPr>
          <p:cNvPr id="29" name="Rectangle 28">
            <a:extLst>
              <a:ext uri="{FF2B5EF4-FFF2-40B4-BE49-F238E27FC236}">
                <a16:creationId xmlns:a16="http://schemas.microsoft.com/office/drawing/2014/main" id="{285CD5D8-2326-4891-A37F-EC187C4FB831}"/>
              </a:ext>
            </a:extLst>
          </p:cNvPr>
          <p:cNvSpPr/>
          <p:nvPr/>
        </p:nvSpPr>
        <p:spPr>
          <a:xfrm>
            <a:off x="829808" y="640132"/>
            <a:ext cx="10995249" cy="45371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b="1" dirty="0">
              <a:solidFill>
                <a:schemeClr val="tx1"/>
              </a:solidFill>
              <a:sym typeface="Wingdings" panose="05000000000000000000" pitchFamily="2" charset="2"/>
            </a:endParaRPr>
          </a:p>
        </p:txBody>
      </p:sp>
      <p:pic>
        <p:nvPicPr>
          <p:cNvPr id="35" name="Image 34">
            <a:extLst>
              <a:ext uri="{FF2B5EF4-FFF2-40B4-BE49-F238E27FC236}">
                <a16:creationId xmlns:a16="http://schemas.microsoft.com/office/drawing/2014/main" id="{33E37A28-8A66-4818-AD2D-B046CEF1B2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2408" y="1151401"/>
            <a:ext cx="5530276" cy="1868396"/>
          </a:xfrm>
          <a:prstGeom prst="rect">
            <a:avLst/>
          </a:prstGeom>
        </p:spPr>
      </p:pic>
      <p:sp>
        <p:nvSpPr>
          <p:cNvPr id="36" name="ZoneTexte 35">
            <a:extLst>
              <a:ext uri="{FF2B5EF4-FFF2-40B4-BE49-F238E27FC236}">
                <a16:creationId xmlns:a16="http://schemas.microsoft.com/office/drawing/2014/main" id="{8FCEB106-C874-495D-84D5-D637EFCF5680}"/>
              </a:ext>
            </a:extLst>
          </p:cNvPr>
          <p:cNvSpPr txBox="1"/>
          <p:nvPr/>
        </p:nvSpPr>
        <p:spPr>
          <a:xfrm>
            <a:off x="912781" y="641474"/>
            <a:ext cx="10850789" cy="615553"/>
          </a:xfrm>
          <a:prstGeom prst="rect">
            <a:avLst/>
          </a:prstGeom>
          <a:noFill/>
        </p:spPr>
        <p:txBody>
          <a:bodyPr wrap="square" rtlCol="0">
            <a:spAutoFit/>
          </a:bodyPr>
          <a:lstStyle/>
          <a:p>
            <a:pPr algn="ctr"/>
            <a:r>
              <a:rPr lang="fr-FR" sz="1700" b="1" dirty="0">
                <a:solidFill>
                  <a:schemeClr val="tx1"/>
                </a:solidFill>
                <a:sym typeface="Wingdings" panose="05000000000000000000" pitchFamily="2" charset="2"/>
              </a:rPr>
              <a:t>Apprentissage des </a:t>
            </a:r>
            <a:r>
              <a:rPr lang="fr-FR" sz="1700" b="1" dirty="0" err="1">
                <a:solidFill>
                  <a:schemeClr val="tx1"/>
                </a:solidFill>
                <a:sym typeface="Wingdings" panose="05000000000000000000" pitchFamily="2" charset="2"/>
              </a:rPr>
              <a:t>Features</a:t>
            </a:r>
            <a:r>
              <a:rPr lang="fr-FR" sz="1700" b="1" dirty="0">
                <a:solidFill>
                  <a:schemeClr val="tx1"/>
                </a:solidFill>
                <a:sym typeface="Wingdings" panose="05000000000000000000" pitchFamily="2" charset="2"/>
              </a:rPr>
              <a:t> à travers un réseau de neurone convolutif CNN</a:t>
            </a:r>
          </a:p>
          <a:p>
            <a:endParaRPr lang="fr-FR" sz="1700" b="1" dirty="0">
              <a:solidFill>
                <a:schemeClr val="tx1"/>
              </a:solidFill>
              <a:sym typeface="Wingdings" panose="05000000000000000000" pitchFamily="2" charset="2"/>
            </a:endParaRPr>
          </a:p>
        </p:txBody>
      </p:sp>
      <p:sp>
        <p:nvSpPr>
          <p:cNvPr id="37" name="Rectangle 1">
            <a:extLst>
              <a:ext uri="{FF2B5EF4-FFF2-40B4-BE49-F238E27FC236}">
                <a16:creationId xmlns:a16="http://schemas.microsoft.com/office/drawing/2014/main" id="{3DED0641-F776-43D2-BB58-6B45B89CB568}"/>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2" name="Rectangle : coins arrondis 41">
            <a:extLst>
              <a:ext uri="{FF2B5EF4-FFF2-40B4-BE49-F238E27FC236}">
                <a16:creationId xmlns:a16="http://schemas.microsoft.com/office/drawing/2014/main" id="{9B912B1A-4272-4E69-87C7-BC6BE71065AE}"/>
              </a:ext>
            </a:extLst>
          </p:cNvPr>
          <p:cNvSpPr/>
          <p:nvPr/>
        </p:nvSpPr>
        <p:spPr>
          <a:xfrm>
            <a:off x="4234168" y="3472074"/>
            <a:ext cx="2290684" cy="1145219"/>
          </a:xfrm>
          <a:prstGeom prst="roundRect">
            <a:avLst>
              <a:gd name="adj" fmla="val 4264"/>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just" defTabSz="914400" rtl="0" eaLnBrk="0" fontAlgn="base" latinLnBrk="0" hangingPunct="0">
              <a:lnSpc>
                <a:spcPct val="100000"/>
              </a:lnSpc>
              <a:spcBef>
                <a:spcPct val="0"/>
              </a:spcBef>
              <a:spcAft>
                <a:spcPct val="0"/>
              </a:spcAft>
              <a:buClrTx/>
              <a:buSzTx/>
              <a:tabLst/>
            </a:pPr>
            <a:r>
              <a:rPr lang="fr-FR" altLang="fr-FR" sz="1400" dirty="0">
                <a:solidFill>
                  <a:schemeClr val="tx1"/>
                </a:solidFill>
              </a:rPr>
              <a:t>Une fois que le </a:t>
            </a:r>
            <a:r>
              <a:rPr lang="fr-FR" altLang="fr-FR" sz="1400" b="1" dirty="0" err="1">
                <a:solidFill>
                  <a:schemeClr val="tx1"/>
                </a:solidFill>
              </a:rPr>
              <a:t>feature</a:t>
            </a:r>
            <a:r>
              <a:rPr lang="fr-FR" altLang="fr-FR" sz="1400" b="1" dirty="0">
                <a:solidFill>
                  <a:schemeClr val="tx1"/>
                </a:solidFill>
              </a:rPr>
              <a:t> </a:t>
            </a:r>
            <a:r>
              <a:rPr lang="fr-FR" altLang="fr-FR" sz="1400" b="1" dirty="0" err="1">
                <a:solidFill>
                  <a:schemeClr val="tx1"/>
                </a:solidFill>
              </a:rPr>
              <a:t>map</a:t>
            </a:r>
            <a:r>
              <a:rPr lang="fr-FR" altLang="fr-FR" sz="1400" b="1" dirty="0">
                <a:solidFill>
                  <a:schemeClr val="tx1"/>
                </a:solidFill>
              </a:rPr>
              <a:t> </a:t>
            </a:r>
            <a:r>
              <a:rPr lang="fr-FR" altLang="fr-FR" sz="1400" dirty="0">
                <a:solidFill>
                  <a:schemeClr val="tx1"/>
                </a:solidFill>
              </a:rPr>
              <a:t>est créé, nous pouvons transmettre chaque valeur à travers une couche </a:t>
            </a:r>
            <a:r>
              <a:rPr lang="fr-FR" altLang="fr-FR" sz="1400" dirty="0" err="1">
                <a:solidFill>
                  <a:schemeClr val="tx1"/>
                </a:solidFill>
              </a:rPr>
              <a:t>ReLU</a:t>
            </a:r>
            <a:r>
              <a:rPr lang="fr-FR" altLang="fr-FR" sz="1400" dirty="0">
                <a:solidFill>
                  <a:schemeClr val="tx1"/>
                </a:solidFill>
              </a:rPr>
              <a:t>.</a:t>
            </a:r>
          </a:p>
        </p:txBody>
      </p:sp>
      <p:sp>
        <p:nvSpPr>
          <p:cNvPr id="43" name="Rectangle : coins arrondis 42">
            <a:extLst>
              <a:ext uri="{FF2B5EF4-FFF2-40B4-BE49-F238E27FC236}">
                <a16:creationId xmlns:a16="http://schemas.microsoft.com/office/drawing/2014/main" id="{5C95954C-3B5E-408F-8FCD-ADA255FB9294}"/>
              </a:ext>
            </a:extLst>
          </p:cNvPr>
          <p:cNvSpPr/>
          <p:nvPr/>
        </p:nvSpPr>
        <p:spPr>
          <a:xfrm>
            <a:off x="1067783" y="2773117"/>
            <a:ext cx="2290684" cy="1145219"/>
          </a:xfrm>
          <a:prstGeom prst="roundRect">
            <a:avLst>
              <a:gd name="adj" fmla="val 4264"/>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altLang="fr-FR" sz="1400" b="1" dirty="0">
                <a:solidFill>
                  <a:schemeClr val="tx1"/>
                </a:solidFill>
              </a:rPr>
              <a:t>Convolution</a:t>
            </a:r>
            <a:r>
              <a:rPr lang="fr-FR" altLang="fr-FR" sz="1400" dirty="0">
                <a:solidFill>
                  <a:schemeClr val="tx1"/>
                </a:solidFill>
              </a:rPr>
              <a:t> : opération linéaire de multiplication d’un input par un ensemble de poids (filtre)</a:t>
            </a:r>
            <a:r>
              <a:rPr lang="fr-FR" altLang="fr-FR" sz="1400" dirty="0">
                <a:solidFill>
                  <a:schemeClr val="tx1"/>
                </a:solidFill>
                <a:sym typeface="Wingdings" panose="05000000000000000000" pitchFamily="2" charset="2"/>
              </a:rPr>
              <a:t></a:t>
            </a:r>
            <a:r>
              <a:rPr lang="fr-FR" altLang="fr-FR" sz="1400" dirty="0" err="1">
                <a:solidFill>
                  <a:schemeClr val="tx1"/>
                </a:solidFill>
              </a:rPr>
              <a:t>feature</a:t>
            </a:r>
            <a:r>
              <a:rPr lang="fr-FR" altLang="fr-FR" sz="1400" dirty="0">
                <a:solidFill>
                  <a:schemeClr val="tx1"/>
                </a:solidFill>
              </a:rPr>
              <a:t> </a:t>
            </a:r>
            <a:r>
              <a:rPr lang="fr-FR" altLang="fr-FR" sz="1400" dirty="0" err="1">
                <a:solidFill>
                  <a:schemeClr val="tx1"/>
                </a:solidFill>
              </a:rPr>
              <a:t>map</a:t>
            </a:r>
            <a:r>
              <a:rPr lang="fr-FR" altLang="fr-FR" sz="1400" dirty="0">
                <a:solidFill>
                  <a:schemeClr val="tx1"/>
                </a:solidFill>
              </a:rPr>
              <a:t> </a:t>
            </a:r>
          </a:p>
        </p:txBody>
      </p:sp>
      <p:sp>
        <p:nvSpPr>
          <p:cNvPr id="44" name="Rectangle : coins arrondis 43">
            <a:extLst>
              <a:ext uri="{FF2B5EF4-FFF2-40B4-BE49-F238E27FC236}">
                <a16:creationId xmlns:a16="http://schemas.microsoft.com/office/drawing/2014/main" id="{4283C0E0-5655-472F-9D15-5775C5A6ED4F}"/>
              </a:ext>
            </a:extLst>
          </p:cNvPr>
          <p:cNvSpPr/>
          <p:nvPr/>
        </p:nvSpPr>
        <p:spPr>
          <a:xfrm>
            <a:off x="6662000" y="3454164"/>
            <a:ext cx="2290684" cy="1163129"/>
          </a:xfrm>
          <a:prstGeom prst="roundRect">
            <a:avLst>
              <a:gd name="adj" fmla="val 4264"/>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just" defTabSz="914400" rtl="0" eaLnBrk="0" fontAlgn="base" latinLnBrk="0" hangingPunct="0">
              <a:lnSpc>
                <a:spcPct val="100000"/>
              </a:lnSpc>
              <a:spcBef>
                <a:spcPct val="0"/>
              </a:spcBef>
              <a:spcAft>
                <a:spcPct val="0"/>
              </a:spcAft>
              <a:buClrTx/>
              <a:buSzTx/>
              <a:tabLst/>
            </a:pPr>
            <a:r>
              <a:rPr lang="fr-FR" altLang="fr-FR" sz="1400" dirty="0">
                <a:solidFill>
                  <a:schemeClr val="tx1"/>
                </a:solidFill>
              </a:rPr>
              <a:t>Les couches </a:t>
            </a:r>
            <a:r>
              <a:rPr lang="fr-FR" altLang="fr-FR" sz="1400" dirty="0" err="1">
                <a:solidFill>
                  <a:schemeClr val="tx1"/>
                </a:solidFill>
              </a:rPr>
              <a:t>pooling</a:t>
            </a:r>
            <a:r>
              <a:rPr lang="fr-FR" altLang="fr-FR" sz="1400" dirty="0">
                <a:solidFill>
                  <a:schemeClr val="tx1"/>
                </a:solidFill>
              </a:rPr>
              <a:t> fournissent une approche de </a:t>
            </a:r>
            <a:r>
              <a:rPr lang="fr-FR" altLang="fr-FR" sz="1400" b="1" dirty="0">
                <a:solidFill>
                  <a:schemeClr val="tx1"/>
                </a:solidFill>
              </a:rPr>
              <a:t>sous-échantillonnage</a:t>
            </a:r>
            <a:r>
              <a:rPr lang="fr-FR" altLang="fr-FR" sz="1400" dirty="0">
                <a:solidFill>
                  <a:schemeClr val="tx1"/>
                </a:solidFill>
              </a:rPr>
              <a:t> des </a:t>
            </a:r>
            <a:r>
              <a:rPr lang="fr-FR" altLang="fr-FR" sz="1400" dirty="0" err="1">
                <a:solidFill>
                  <a:schemeClr val="tx1"/>
                </a:solidFill>
              </a:rPr>
              <a:t>feature</a:t>
            </a:r>
            <a:r>
              <a:rPr lang="fr-FR" altLang="fr-FR" sz="1400" dirty="0">
                <a:solidFill>
                  <a:schemeClr val="tx1"/>
                </a:solidFill>
              </a:rPr>
              <a:t> </a:t>
            </a:r>
            <a:r>
              <a:rPr lang="fr-FR" altLang="fr-FR" sz="1400" dirty="0" err="1">
                <a:solidFill>
                  <a:schemeClr val="tx1"/>
                </a:solidFill>
              </a:rPr>
              <a:t>map</a:t>
            </a:r>
            <a:r>
              <a:rPr lang="fr-FR" altLang="fr-FR" sz="1400" dirty="0">
                <a:solidFill>
                  <a:schemeClr val="tx1"/>
                </a:solidFill>
              </a:rPr>
              <a:t> (</a:t>
            </a:r>
            <a:r>
              <a:rPr lang="fr-FR" altLang="fr-FR" sz="1400" dirty="0" err="1">
                <a:solidFill>
                  <a:schemeClr val="tx1"/>
                </a:solidFill>
              </a:rPr>
              <a:t>mean</a:t>
            </a:r>
            <a:r>
              <a:rPr lang="fr-FR" altLang="fr-FR" sz="1400" dirty="0">
                <a:solidFill>
                  <a:schemeClr val="tx1"/>
                </a:solidFill>
              </a:rPr>
              <a:t> </a:t>
            </a:r>
            <a:r>
              <a:rPr lang="fr-FR" altLang="fr-FR" sz="1400" dirty="0" err="1">
                <a:solidFill>
                  <a:schemeClr val="tx1"/>
                </a:solidFill>
              </a:rPr>
              <a:t>pooling</a:t>
            </a:r>
            <a:r>
              <a:rPr lang="fr-FR" altLang="fr-FR" sz="1400" dirty="0">
                <a:solidFill>
                  <a:schemeClr val="tx1"/>
                </a:solidFill>
              </a:rPr>
              <a:t> et max </a:t>
            </a:r>
            <a:r>
              <a:rPr lang="fr-FR" altLang="fr-FR" sz="1400" dirty="0" err="1">
                <a:solidFill>
                  <a:schemeClr val="tx1"/>
                </a:solidFill>
              </a:rPr>
              <a:t>pooling</a:t>
            </a:r>
            <a:r>
              <a:rPr lang="fr-FR" altLang="fr-FR" sz="1400" dirty="0">
                <a:solidFill>
                  <a:schemeClr val="tx1"/>
                </a:solidFill>
              </a:rPr>
              <a:t>)</a:t>
            </a:r>
          </a:p>
        </p:txBody>
      </p:sp>
      <p:sp>
        <p:nvSpPr>
          <p:cNvPr id="45" name="Rectangle : avec coins arrondis en diagonale 44">
            <a:extLst>
              <a:ext uri="{FF2B5EF4-FFF2-40B4-BE49-F238E27FC236}">
                <a16:creationId xmlns:a16="http://schemas.microsoft.com/office/drawing/2014/main" id="{5DD818B5-6B97-4697-A7A6-D4D32090BE2A}"/>
              </a:ext>
            </a:extLst>
          </p:cNvPr>
          <p:cNvSpPr/>
          <p:nvPr/>
        </p:nvSpPr>
        <p:spPr>
          <a:xfrm>
            <a:off x="1122530" y="4210453"/>
            <a:ext cx="2974490" cy="674702"/>
          </a:xfrm>
          <a:prstGeom prst="round2DiagRect">
            <a:avLst>
              <a:gd name="adj1" fmla="val 23246"/>
              <a:gd name="adj2" fmla="val 0"/>
            </a:avLst>
          </a:prstGeom>
          <a:ln w="6350"/>
        </p:spPr>
        <p:style>
          <a:lnRef idx="2">
            <a:schemeClr val="accent4"/>
          </a:lnRef>
          <a:fillRef idx="1">
            <a:schemeClr val="lt1"/>
          </a:fillRef>
          <a:effectRef idx="0">
            <a:schemeClr val="accent4"/>
          </a:effectRef>
          <a:fontRef idx="minor">
            <a:schemeClr val="dk1"/>
          </a:fontRef>
        </p:style>
        <p:txBody>
          <a:bodyPr rtlCol="0" anchor="ctr"/>
          <a:lstStyle/>
          <a:p>
            <a:pPr marR="0" lvl="0" algn="just" defTabSz="914400" rtl="0" eaLnBrk="0" fontAlgn="base" latinLnBrk="0" hangingPunct="0">
              <a:lnSpc>
                <a:spcPct val="100000"/>
              </a:lnSpc>
              <a:spcBef>
                <a:spcPct val="0"/>
              </a:spcBef>
              <a:spcAft>
                <a:spcPct val="0"/>
              </a:spcAft>
              <a:buClrTx/>
              <a:buSzTx/>
              <a:tabLst/>
            </a:pPr>
            <a:r>
              <a:rPr lang="fr-FR" altLang="fr-FR" sz="1400" dirty="0">
                <a:solidFill>
                  <a:schemeClr val="tx1"/>
                </a:solidFill>
              </a:rPr>
              <a:t>Le </a:t>
            </a:r>
            <a:r>
              <a:rPr lang="fr-FR" altLang="fr-FR" sz="1400" b="1" dirty="0">
                <a:solidFill>
                  <a:schemeClr val="tx1"/>
                </a:solidFill>
              </a:rPr>
              <a:t>filtre</a:t>
            </a:r>
            <a:r>
              <a:rPr lang="fr-FR" altLang="fr-FR" sz="1400" dirty="0">
                <a:solidFill>
                  <a:schemeClr val="tx1"/>
                </a:solidFill>
              </a:rPr>
              <a:t> est de dimension inférieure à l’input et il est appliqué à chaque partie superposée ou patch de l’image</a:t>
            </a:r>
          </a:p>
        </p:txBody>
      </p:sp>
      <p:cxnSp>
        <p:nvCxnSpPr>
          <p:cNvPr id="47" name="Connecteur droit avec flèche 46">
            <a:extLst>
              <a:ext uri="{FF2B5EF4-FFF2-40B4-BE49-F238E27FC236}">
                <a16:creationId xmlns:a16="http://schemas.microsoft.com/office/drawing/2014/main" id="{0A4AACFD-514B-409A-B809-EC1F83E6D5FE}"/>
              </a:ext>
            </a:extLst>
          </p:cNvPr>
          <p:cNvCxnSpPr>
            <a:cxnSpLocks/>
            <a:endCxn id="43" idx="3"/>
          </p:cNvCxnSpPr>
          <p:nvPr/>
        </p:nvCxnSpPr>
        <p:spPr>
          <a:xfrm flipH="1">
            <a:off x="3358467" y="2693810"/>
            <a:ext cx="1163228" cy="6519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Connecteur droit avec flèche 47">
            <a:extLst>
              <a:ext uri="{FF2B5EF4-FFF2-40B4-BE49-F238E27FC236}">
                <a16:creationId xmlns:a16="http://schemas.microsoft.com/office/drawing/2014/main" id="{ABAF3A85-3CB3-4121-88CB-D13760FE919C}"/>
              </a:ext>
            </a:extLst>
          </p:cNvPr>
          <p:cNvCxnSpPr>
            <a:cxnSpLocks/>
            <a:endCxn id="42" idx="0"/>
          </p:cNvCxnSpPr>
          <p:nvPr/>
        </p:nvCxnSpPr>
        <p:spPr>
          <a:xfrm>
            <a:off x="4845519" y="2716448"/>
            <a:ext cx="533991" cy="7556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Connecteur droit avec flèche 48">
            <a:extLst>
              <a:ext uri="{FF2B5EF4-FFF2-40B4-BE49-F238E27FC236}">
                <a16:creationId xmlns:a16="http://schemas.microsoft.com/office/drawing/2014/main" id="{DC67F760-BC70-4769-ABF3-A2A858A7A16C}"/>
              </a:ext>
            </a:extLst>
          </p:cNvPr>
          <p:cNvCxnSpPr>
            <a:cxnSpLocks/>
            <a:endCxn id="44" idx="0"/>
          </p:cNvCxnSpPr>
          <p:nvPr/>
        </p:nvCxnSpPr>
        <p:spPr>
          <a:xfrm>
            <a:off x="6662000" y="2693809"/>
            <a:ext cx="1145342" cy="7603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Connecteur droit avec flèche 58">
            <a:extLst>
              <a:ext uri="{FF2B5EF4-FFF2-40B4-BE49-F238E27FC236}">
                <a16:creationId xmlns:a16="http://schemas.microsoft.com/office/drawing/2014/main" id="{3FB874C7-B2B0-40EC-AD80-33DCED825177}"/>
              </a:ext>
            </a:extLst>
          </p:cNvPr>
          <p:cNvCxnSpPr>
            <a:cxnSpLocks/>
            <a:stCxn id="43" idx="2"/>
          </p:cNvCxnSpPr>
          <p:nvPr/>
        </p:nvCxnSpPr>
        <p:spPr>
          <a:xfrm flipH="1">
            <a:off x="2119787" y="3918336"/>
            <a:ext cx="93338" cy="292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Rectangle 3">
            <a:extLst>
              <a:ext uri="{FF2B5EF4-FFF2-40B4-BE49-F238E27FC236}">
                <a16:creationId xmlns:a16="http://schemas.microsoft.com/office/drawing/2014/main" id="{3A129FE4-AED3-452B-9BCF-FDAB5FD8A950}"/>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7" name="Rectangle : coins arrondis 66">
            <a:extLst>
              <a:ext uri="{FF2B5EF4-FFF2-40B4-BE49-F238E27FC236}">
                <a16:creationId xmlns:a16="http://schemas.microsoft.com/office/drawing/2014/main" id="{8F366128-A079-41FE-979C-14FA296CA678}"/>
              </a:ext>
            </a:extLst>
          </p:cNvPr>
          <p:cNvSpPr/>
          <p:nvPr/>
        </p:nvSpPr>
        <p:spPr>
          <a:xfrm>
            <a:off x="9013631" y="2995477"/>
            <a:ext cx="2745661" cy="1407248"/>
          </a:xfrm>
          <a:prstGeom prst="roundRect">
            <a:avLst>
              <a:gd name="adj" fmla="val 4264"/>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solidFill>
                  <a:schemeClr val="tx1"/>
                </a:solidFill>
              </a:rPr>
              <a:t>Une fois traités par les couches </a:t>
            </a:r>
            <a:r>
              <a:rPr lang="fr-FR" altLang="fr-FR" sz="1400" dirty="0" err="1">
                <a:solidFill>
                  <a:schemeClr val="tx1"/>
                </a:solidFill>
              </a:rPr>
              <a:t>fully</a:t>
            </a:r>
            <a:r>
              <a:rPr lang="fr-FR" altLang="fr-FR" sz="1400" dirty="0">
                <a:solidFill>
                  <a:schemeClr val="tx1"/>
                </a:solidFill>
              </a:rPr>
              <a:t> </a:t>
            </a:r>
            <a:r>
              <a:rPr lang="fr-FR" altLang="fr-FR" sz="1400" dirty="0" err="1">
                <a:solidFill>
                  <a:schemeClr val="tx1"/>
                </a:solidFill>
              </a:rPr>
              <a:t>connected</a:t>
            </a:r>
            <a:r>
              <a:rPr lang="fr-FR" altLang="fr-FR" sz="1400" dirty="0">
                <a:solidFill>
                  <a:schemeClr val="tx1"/>
                </a:solidFill>
              </a:rPr>
              <a:t> la couche finale utilise une fonction d’activation </a:t>
            </a:r>
            <a:r>
              <a:rPr lang="fr-FR" altLang="fr-FR" sz="1400" dirty="0" err="1">
                <a:solidFill>
                  <a:schemeClr val="tx1"/>
                </a:solidFill>
              </a:rPr>
              <a:t>softmax</a:t>
            </a:r>
            <a:r>
              <a:rPr lang="fr-FR" altLang="fr-FR" sz="1400" dirty="0">
                <a:solidFill>
                  <a:schemeClr val="tx1"/>
                </a:solidFill>
              </a:rPr>
              <a:t>  pour avoir les probabilités des inputs d’appartenir aux classes </a:t>
            </a:r>
          </a:p>
        </p:txBody>
      </p:sp>
      <p:sp>
        <p:nvSpPr>
          <p:cNvPr id="68" name="Rectangle : coins arrondis 67">
            <a:extLst>
              <a:ext uri="{FF2B5EF4-FFF2-40B4-BE49-F238E27FC236}">
                <a16:creationId xmlns:a16="http://schemas.microsoft.com/office/drawing/2014/main" id="{6416B706-0F39-44F7-A4D6-49631661C2D5}"/>
              </a:ext>
            </a:extLst>
          </p:cNvPr>
          <p:cNvSpPr/>
          <p:nvPr/>
        </p:nvSpPr>
        <p:spPr>
          <a:xfrm>
            <a:off x="9016625" y="922041"/>
            <a:ext cx="2651730" cy="1515737"/>
          </a:xfrm>
          <a:prstGeom prst="roundRect">
            <a:avLst>
              <a:gd name="adj" fmla="val 4264"/>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solidFill>
                  <a:schemeClr val="tx1"/>
                </a:solidFill>
              </a:rPr>
              <a:t>Les couches </a:t>
            </a:r>
            <a:r>
              <a:rPr lang="fr-FR" altLang="fr-FR" sz="1400" dirty="0" err="1">
                <a:solidFill>
                  <a:schemeClr val="tx1"/>
                </a:solidFill>
              </a:rPr>
              <a:t>fully</a:t>
            </a:r>
            <a:r>
              <a:rPr lang="fr-FR" altLang="fr-FR" sz="1400" dirty="0">
                <a:solidFill>
                  <a:schemeClr val="tx1"/>
                </a:solidFill>
              </a:rPr>
              <a:t> </a:t>
            </a:r>
            <a:r>
              <a:rPr lang="fr-FR" altLang="fr-FR" sz="1400" dirty="0" err="1">
                <a:solidFill>
                  <a:schemeClr val="tx1"/>
                </a:solidFill>
              </a:rPr>
              <a:t>connected</a:t>
            </a:r>
            <a:r>
              <a:rPr lang="fr-FR" altLang="fr-FR" sz="1400" dirty="0">
                <a:solidFill>
                  <a:schemeClr val="tx1"/>
                </a:solidFill>
              </a:rPr>
              <a:t>  (ou tout simplement FFNN prennent en input la sortie de la dernière couche </a:t>
            </a:r>
            <a:r>
              <a:rPr lang="fr-FR" altLang="fr-FR" sz="1400" dirty="0" err="1">
                <a:solidFill>
                  <a:schemeClr val="tx1"/>
                </a:solidFill>
              </a:rPr>
              <a:t>pooling</a:t>
            </a:r>
            <a:r>
              <a:rPr lang="fr-FR" altLang="fr-FR" sz="1400" dirty="0">
                <a:solidFill>
                  <a:schemeClr val="tx1"/>
                </a:solidFill>
              </a:rPr>
              <a:t> </a:t>
            </a:r>
            <a:r>
              <a:rPr lang="fr-FR" altLang="fr-FR" sz="1400" dirty="0" err="1">
                <a:solidFill>
                  <a:schemeClr val="tx1"/>
                </a:solidFill>
              </a:rPr>
              <a:t>flattened</a:t>
            </a:r>
            <a:r>
              <a:rPr lang="fr-FR" altLang="fr-FR" sz="1400" dirty="0">
                <a:solidFill>
                  <a:schemeClr val="tx1"/>
                </a:solidFill>
              </a:rPr>
              <a:t> (c’est-à-dire une matrice à 3 dimensions </a:t>
            </a:r>
            <a:r>
              <a:rPr lang="fr-FR" altLang="fr-FR" sz="1400" dirty="0" err="1">
                <a:solidFill>
                  <a:schemeClr val="tx1"/>
                </a:solidFill>
              </a:rPr>
              <a:t>applatie</a:t>
            </a:r>
            <a:r>
              <a:rPr lang="fr-FR" altLang="fr-FR" sz="1400" dirty="0">
                <a:solidFill>
                  <a:schemeClr val="tx1"/>
                </a:solidFill>
              </a:rPr>
              <a:t> en un vecteur).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400" dirty="0">
              <a:solidFill>
                <a:schemeClr val="tx1"/>
              </a:solidFill>
            </a:endParaRPr>
          </a:p>
        </p:txBody>
      </p:sp>
      <p:cxnSp>
        <p:nvCxnSpPr>
          <p:cNvPr id="69" name="Connecteur droit avec flèche 68">
            <a:extLst>
              <a:ext uri="{FF2B5EF4-FFF2-40B4-BE49-F238E27FC236}">
                <a16:creationId xmlns:a16="http://schemas.microsoft.com/office/drawing/2014/main" id="{43CAE966-1CDD-4C37-AB6B-37F864E191CA}"/>
              </a:ext>
            </a:extLst>
          </p:cNvPr>
          <p:cNvCxnSpPr>
            <a:cxnSpLocks/>
          </p:cNvCxnSpPr>
          <p:nvPr/>
        </p:nvCxnSpPr>
        <p:spPr>
          <a:xfrm flipV="1">
            <a:off x="7915275" y="1151402"/>
            <a:ext cx="1101350" cy="3237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 name="Connecteur droit avec flèche 69">
            <a:extLst>
              <a:ext uri="{FF2B5EF4-FFF2-40B4-BE49-F238E27FC236}">
                <a16:creationId xmlns:a16="http://schemas.microsoft.com/office/drawing/2014/main" id="{5174897E-C058-40A8-9326-ABDEF03E5702}"/>
              </a:ext>
            </a:extLst>
          </p:cNvPr>
          <p:cNvCxnSpPr>
            <a:cxnSpLocks/>
          </p:cNvCxnSpPr>
          <p:nvPr/>
        </p:nvCxnSpPr>
        <p:spPr>
          <a:xfrm>
            <a:off x="8532413" y="2695543"/>
            <a:ext cx="1474160" cy="2521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663618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8A92C550-3973-4D65-9E5A-720F056BEDF8}"/>
              </a:ext>
            </a:extLst>
          </p:cNvPr>
          <p:cNvSpPr>
            <a:spLocks noGrp="1"/>
          </p:cNvSpPr>
          <p:nvPr>
            <p:ph type="sldNum" sz="quarter" idx="12"/>
          </p:nvPr>
        </p:nvSpPr>
        <p:spPr>
          <a:xfrm>
            <a:off x="11126481" y="6488795"/>
            <a:ext cx="1052510" cy="365125"/>
          </a:xfrm>
        </p:spPr>
        <p:txBody>
          <a:bodyPr/>
          <a:lstStyle/>
          <a:p>
            <a:fld id="{001A16A6-65E7-49EC-B0E0-2BD1E525C29C}" type="slidenum">
              <a:rPr lang="fr-FR" smtClean="0"/>
              <a:t>22</a:t>
            </a:fld>
            <a:endParaRPr lang="fr-FR" dirty="0"/>
          </a:p>
        </p:txBody>
      </p:sp>
      <p:sp>
        <p:nvSpPr>
          <p:cNvPr id="2" name="Titre 1">
            <a:extLst>
              <a:ext uri="{FF2B5EF4-FFF2-40B4-BE49-F238E27FC236}">
                <a16:creationId xmlns:a16="http://schemas.microsoft.com/office/drawing/2014/main" id="{AEB3AAE8-F1B8-46F5-9EE9-452EAA6C2A0D}"/>
              </a:ext>
            </a:extLst>
          </p:cNvPr>
          <p:cNvSpPr>
            <a:spLocks noGrp="1"/>
          </p:cNvSpPr>
          <p:nvPr>
            <p:ph type="title" idx="4294967295"/>
          </p:nvPr>
        </p:nvSpPr>
        <p:spPr>
          <a:xfrm>
            <a:off x="346231" y="0"/>
            <a:ext cx="11029950" cy="544513"/>
          </a:xfrm>
        </p:spPr>
        <p:txBody>
          <a:bodyPr/>
          <a:lstStyle/>
          <a:p>
            <a:r>
              <a:rPr lang="fr-FR" dirty="0">
                <a:solidFill>
                  <a:schemeClr val="tx1"/>
                </a:solidFill>
              </a:rPr>
              <a:t>Approche </a:t>
            </a:r>
            <a:r>
              <a:rPr lang="fr-FR" dirty="0" err="1">
                <a:solidFill>
                  <a:schemeClr val="tx1"/>
                </a:solidFill>
              </a:rPr>
              <a:t>Bovw</a:t>
            </a:r>
            <a:r>
              <a:rPr lang="fr-FR" dirty="0">
                <a:solidFill>
                  <a:schemeClr val="tx1"/>
                </a:solidFill>
              </a:rPr>
              <a:t> </a:t>
            </a:r>
          </a:p>
        </p:txBody>
      </p:sp>
      <p:sp>
        <p:nvSpPr>
          <p:cNvPr id="5" name="Rectangle 4">
            <a:extLst>
              <a:ext uri="{FF2B5EF4-FFF2-40B4-BE49-F238E27FC236}">
                <a16:creationId xmlns:a16="http://schemas.microsoft.com/office/drawing/2014/main" id="{F590ADFB-B746-4BEA-8446-A03858772FDD}"/>
              </a:ext>
            </a:extLst>
          </p:cNvPr>
          <p:cNvSpPr/>
          <p:nvPr/>
        </p:nvSpPr>
        <p:spPr>
          <a:xfrm>
            <a:off x="514539" y="2061062"/>
            <a:ext cx="5029366" cy="55387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fr-FR" sz="1600" dirty="0"/>
              <a:t>Extraire un sous échantillon de 70 images (10 par catégorie pour les 7 catégories)</a:t>
            </a:r>
          </a:p>
        </p:txBody>
      </p:sp>
      <p:sp>
        <p:nvSpPr>
          <p:cNvPr id="6" name="Hexagone 5">
            <a:extLst>
              <a:ext uri="{FF2B5EF4-FFF2-40B4-BE49-F238E27FC236}">
                <a16:creationId xmlns:a16="http://schemas.microsoft.com/office/drawing/2014/main" id="{070F5386-EE36-4F99-99F1-2E637347E008}"/>
              </a:ext>
            </a:extLst>
          </p:cNvPr>
          <p:cNvSpPr/>
          <p:nvPr/>
        </p:nvSpPr>
        <p:spPr>
          <a:xfrm>
            <a:off x="6269160" y="3862802"/>
            <a:ext cx="1370823" cy="358726"/>
          </a:xfrm>
          <a:prstGeom prst="hexagon">
            <a:avLst/>
          </a:prstGeom>
        </p:spPr>
        <p:style>
          <a:lnRef idx="2">
            <a:schemeClr val="accent1"/>
          </a:lnRef>
          <a:fillRef idx="1">
            <a:schemeClr val="lt1"/>
          </a:fillRef>
          <a:effectRef idx="0">
            <a:schemeClr val="accent1"/>
          </a:effectRef>
          <a:fontRef idx="minor">
            <a:schemeClr val="dk1"/>
          </a:fontRef>
        </p:style>
        <p:txBody>
          <a:bodyPr rtlCol="0" anchor="ctr"/>
          <a:lstStyle/>
          <a:p>
            <a:r>
              <a:rPr lang="fr-FR" sz="1600" dirty="0"/>
              <a:t>K optimal </a:t>
            </a:r>
          </a:p>
        </p:txBody>
      </p:sp>
      <p:sp>
        <p:nvSpPr>
          <p:cNvPr id="7" name="Rectangle 6">
            <a:extLst>
              <a:ext uri="{FF2B5EF4-FFF2-40B4-BE49-F238E27FC236}">
                <a16:creationId xmlns:a16="http://schemas.microsoft.com/office/drawing/2014/main" id="{CE5847D5-5619-4199-8BF3-1D95B4204EE0}"/>
              </a:ext>
            </a:extLst>
          </p:cNvPr>
          <p:cNvSpPr/>
          <p:nvPr/>
        </p:nvSpPr>
        <p:spPr>
          <a:xfrm>
            <a:off x="514540" y="2774959"/>
            <a:ext cx="5029366" cy="70169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fr-FR" sz="1600" dirty="0"/>
              <a:t>Redimensionner et filtrer les images </a:t>
            </a:r>
          </a:p>
          <a:p>
            <a:r>
              <a:rPr lang="fr-FR" sz="1600" dirty="0"/>
              <a:t>Extraction des points saillants : descripteur visuel ORB</a:t>
            </a:r>
          </a:p>
        </p:txBody>
      </p:sp>
      <p:sp>
        <p:nvSpPr>
          <p:cNvPr id="8" name="Rectangle 7">
            <a:extLst>
              <a:ext uri="{FF2B5EF4-FFF2-40B4-BE49-F238E27FC236}">
                <a16:creationId xmlns:a16="http://schemas.microsoft.com/office/drawing/2014/main" id="{3823D5D2-6D87-4223-AC40-C6EA038EB844}"/>
              </a:ext>
            </a:extLst>
          </p:cNvPr>
          <p:cNvSpPr/>
          <p:nvPr/>
        </p:nvSpPr>
        <p:spPr>
          <a:xfrm>
            <a:off x="8076314" y="3535040"/>
            <a:ext cx="3601146" cy="10101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fr-FR" sz="1600" dirty="0"/>
              <a:t>Clustering avec k retrouvé et identification des descripteurs optimaux comme les nombre de points par cluster </a:t>
            </a:r>
            <a:r>
              <a:rPr lang="fr-FR" sz="1600" dirty="0">
                <a:sym typeface="Wingdings" panose="05000000000000000000" pitchFamily="2" charset="2"/>
              </a:rPr>
              <a:t> Bag of Visual </a:t>
            </a:r>
            <a:r>
              <a:rPr lang="fr-FR" sz="1600" dirty="0" err="1">
                <a:sym typeface="Wingdings" panose="05000000000000000000" pitchFamily="2" charset="2"/>
              </a:rPr>
              <a:t>Words</a:t>
            </a:r>
            <a:endParaRPr lang="fr-FR" sz="1600" dirty="0"/>
          </a:p>
        </p:txBody>
      </p:sp>
      <p:sp>
        <p:nvSpPr>
          <p:cNvPr id="9" name="Rectangle 8">
            <a:extLst>
              <a:ext uri="{FF2B5EF4-FFF2-40B4-BE49-F238E27FC236}">
                <a16:creationId xmlns:a16="http://schemas.microsoft.com/office/drawing/2014/main" id="{E792780C-D723-4C6F-8B79-FAF0F4E4E5B1}"/>
              </a:ext>
            </a:extLst>
          </p:cNvPr>
          <p:cNvSpPr/>
          <p:nvPr/>
        </p:nvSpPr>
        <p:spPr>
          <a:xfrm>
            <a:off x="8076314" y="5038791"/>
            <a:ext cx="3601146" cy="54451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fr-FR" sz="1600" dirty="0"/>
              <a:t>Application de k </a:t>
            </a:r>
            <a:r>
              <a:rPr lang="fr-FR" sz="1600" dirty="0" err="1"/>
              <a:t>means</a:t>
            </a:r>
            <a:r>
              <a:rPr lang="fr-FR" sz="1600" dirty="0"/>
              <a:t> avec k = 7 sur les nouvelles données des images </a:t>
            </a:r>
          </a:p>
        </p:txBody>
      </p:sp>
      <p:cxnSp>
        <p:nvCxnSpPr>
          <p:cNvPr id="11" name="Connecteur droit avec flèche 10">
            <a:extLst>
              <a:ext uri="{FF2B5EF4-FFF2-40B4-BE49-F238E27FC236}">
                <a16:creationId xmlns:a16="http://schemas.microsoft.com/office/drawing/2014/main" id="{3583E10F-1509-42CF-9019-AE1668786737}"/>
              </a:ext>
            </a:extLst>
          </p:cNvPr>
          <p:cNvCxnSpPr>
            <a:cxnSpLocks/>
            <a:stCxn id="5" idx="2"/>
            <a:endCxn id="7" idx="0"/>
          </p:cNvCxnSpPr>
          <p:nvPr/>
        </p:nvCxnSpPr>
        <p:spPr>
          <a:xfrm>
            <a:off x="3029222" y="2614934"/>
            <a:ext cx="1" cy="160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3F662EEF-603F-45C8-9D6F-BA21A6E50027}"/>
              </a:ext>
            </a:extLst>
          </p:cNvPr>
          <p:cNvCxnSpPr>
            <a:cxnSpLocks/>
            <a:stCxn id="7" idx="2"/>
            <a:endCxn id="29" idx="0"/>
          </p:cNvCxnSpPr>
          <p:nvPr/>
        </p:nvCxnSpPr>
        <p:spPr>
          <a:xfrm>
            <a:off x="3029223" y="3476656"/>
            <a:ext cx="0" cy="159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6F5A7767-DFA5-483B-AD3A-F58767F0BD94}"/>
              </a:ext>
            </a:extLst>
          </p:cNvPr>
          <p:cNvCxnSpPr>
            <a:cxnSpLocks/>
            <a:stCxn id="9" idx="2"/>
            <a:endCxn id="30" idx="0"/>
          </p:cNvCxnSpPr>
          <p:nvPr/>
        </p:nvCxnSpPr>
        <p:spPr>
          <a:xfrm>
            <a:off x="9876887" y="5583304"/>
            <a:ext cx="0" cy="489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D9AB5169-8609-4F74-BEDD-3FAA12A91397}"/>
              </a:ext>
            </a:extLst>
          </p:cNvPr>
          <p:cNvCxnSpPr>
            <a:cxnSpLocks/>
            <a:stCxn id="8" idx="2"/>
            <a:endCxn id="9" idx="0"/>
          </p:cNvCxnSpPr>
          <p:nvPr/>
        </p:nvCxnSpPr>
        <p:spPr>
          <a:xfrm>
            <a:off x="9876887" y="4545209"/>
            <a:ext cx="0" cy="493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D373F79C-3445-4B45-89C0-A6C72C5C7FE4}"/>
              </a:ext>
            </a:extLst>
          </p:cNvPr>
          <p:cNvSpPr/>
          <p:nvPr/>
        </p:nvSpPr>
        <p:spPr>
          <a:xfrm>
            <a:off x="696394" y="679643"/>
            <a:ext cx="3298557" cy="701697"/>
          </a:xfrm>
          <a:prstGeom prst="rect">
            <a:avLst/>
          </a:prstGeom>
          <a:ln w="9525">
            <a:solidFill>
              <a:srgbClr val="FF0000"/>
            </a:solidFill>
            <a:prstDash val="dashDot"/>
          </a:ln>
        </p:spPr>
        <p:style>
          <a:lnRef idx="2">
            <a:schemeClr val="accent1"/>
          </a:lnRef>
          <a:fillRef idx="1">
            <a:schemeClr val="lt1"/>
          </a:fillRef>
          <a:effectRef idx="0">
            <a:schemeClr val="accent1"/>
          </a:effectRef>
          <a:fontRef idx="minor">
            <a:schemeClr val="dk1"/>
          </a:fontRef>
        </p:style>
        <p:txBody>
          <a:bodyPr rtlCol="0" anchor="ctr"/>
          <a:lstStyle/>
          <a:p>
            <a:r>
              <a:rPr lang="fr-FR" sz="1600" dirty="0"/>
              <a:t>~400 vecteurs ORB (vecteur de taille variant entre 128 à 512 )* 1050 images </a:t>
            </a:r>
          </a:p>
        </p:txBody>
      </p:sp>
      <p:sp>
        <p:nvSpPr>
          <p:cNvPr id="25" name="Flèche : droite 24">
            <a:extLst>
              <a:ext uri="{FF2B5EF4-FFF2-40B4-BE49-F238E27FC236}">
                <a16:creationId xmlns:a16="http://schemas.microsoft.com/office/drawing/2014/main" id="{49485826-BE56-4237-B00B-6A1F45C81793}"/>
              </a:ext>
            </a:extLst>
          </p:cNvPr>
          <p:cNvSpPr/>
          <p:nvPr/>
        </p:nvSpPr>
        <p:spPr>
          <a:xfrm>
            <a:off x="4291531" y="970742"/>
            <a:ext cx="884151" cy="13262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774BE76F-3A8E-4686-9058-1DF16A810DA5}"/>
              </a:ext>
            </a:extLst>
          </p:cNvPr>
          <p:cNvSpPr/>
          <p:nvPr/>
        </p:nvSpPr>
        <p:spPr>
          <a:xfrm>
            <a:off x="5687126" y="708041"/>
            <a:ext cx="1601442" cy="701697"/>
          </a:xfrm>
          <a:prstGeom prst="rect">
            <a:avLst/>
          </a:prstGeom>
          <a:ln w="9525">
            <a:solidFill>
              <a:srgbClr val="FF0000"/>
            </a:solidFill>
            <a:prstDash val="dashDot"/>
          </a:ln>
        </p:spPr>
        <p:style>
          <a:lnRef idx="2">
            <a:schemeClr val="accent1"/>
          </a:lnRef>
          <a:fillRef idx="1">
            <a:schemeClr val="lt1"/>
          </a:fillRef>
          <a:effectRef idx="0">
            <a:schemeClr val="accent1"/>
          </a:effectRef>
          <a:fontRef idx="minor">
            <a:schemeClr val="dk1"/>
          </a:fontRef>
        </p:style>
        <p:txBody>
          <a:bodyPr rtlCol="0" anchor="ctr"/>
          <a:lstStyle/>
          <a:p>
            <a:r>
              <a:rPr lang="fr-FR" sz="1600" dirty="0"/>
              <a:t>Explosion de l’espace de calcul </a:t>
            </a:r>
          </a:p>
        </p:txBody>
      </p:sp>
      <p:sp>
        <p:nvSpPr>
          <p:cNvPr id="27" name="Flèche : droite 26">
            <a:extLst>
              <a:ext uri="{FF2B5EF4-FFF2-40B4-BE49-F238E27FC236}">
                <a16:creationId xmlns:a16="http://schemas.microsoft.com/office/drawing/2014/main" id="{62B796EE-26AC-4E39-8B7C-F1F433C34102}"/>
              </a:ext>
            </a:extLst>
          </p:cNvPr>
          <p:cNvSpPr/>
          <p:nvPr/>
        </p:nvSpPr>
        <p:spPr>
          <a:xfrm>
            <a:off x="7639983" y="964178"/>
            <a:ext cx="884151" cy="13262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73266482-CF77-4F4E-8CFF-21EEA235D7FF}"/>
              </a:ext>
            </a:extLst>
          </p:cNvPr>
          <p:cNvSpPr/>
          <p:nvPr/>
        </p:nvSpPr>
        <p:spPr>
          <a:xfrm>
            <a:off x="8769157" y="731925"/>
            <a:ext cx="1853724" cy="701697"/>
          </a:xfrm>
          <a:prstGeom prst="rect">
            <a:avLst/>
          </a:prstGeom>
          <a:ln w="9525">
            <a:solidFill>
              <a:srgbClr val="FF0000"/>
            </a:solidFill>
            <a:prstDash val="dashDot"/>
          </a:ln>
        </p:spPr>
        <p:style>
          <a:lnRef idx="2">
            <a:schemeClr val="accent1"/>
          </a:lnRef>
          <a:fillRef idx="1">
            <a:schemeClr val="lt1"/>
          </a:fillRef>
          <a:effectRef idx="0">
            <a:schemeClr val="accent1"/>
          </a:effectRef>
          <a:fontRef idx="minor">
            <a:schemeClr val="dk1"/>
          </a:fontRef>
        </p:style>
        <p:txBody>
          <a:bodyPr rtlCol="0" anchor="ctr"/>
          <a:lstStyle/>
          <a:p>
            <a:r>
              <a:rPr lang="fr-FR" sz="1600" dirty="0"/>
              <a:t>Réduction de dimension</a:t>
            </a:r>
          </a:p>
        </p:txBody>
      </p:sp>
      <p:sp>
        <p:nvSpPr>
          <p:cNvPr id="29" name="Rectangle 28">
            <a:extLst>
              <a:ext uri="{FF2B5EF4-FFF2-40B4-BE49-F238E27FC236}">
                <a16:creationId xmlns:a16="http://schemas.microsoft.com/office/drawing/2014/main" id="{B77AB0E3-65D8-438C-B8D5-2B6CBF217475}"/>
              </a:ext>
            </a:extLst>
          </p:cNvPr>
          <p:cNvSpPr/>
          <p:nvPr/>
        </p:nvSpPr>
        <p:spPr>
          <a:xfrm>
            <a:off x="514540" y="3636617"/>
            <a:ext cx="5029366" cy="8110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fr-FR" sz="1600" dirty="0"/>
              <a:t>K-</a:t>
            </a:r>
            <a:r>
              <a:rPr lang="fr-FR" sz="1600" dirty="0" err="1"/>
              <a:t>means</a:t>
            </a:r>
            <a:r>
              <a:rPr lang="fr-FR" sz="1600" dirty="0"/>
              <a:t> sur l’échantillon représenté par les vecteurs ORB des images en parcourant des valeurs de k allant de 30 à 100, traçage de la courbe de silhouette score</a:t>
            </a:r>
          </a:p>
        </p:txBody>
      </p:sp>
      <p:sp>
        <p:nvSpPr>
          <p:cNvPr id="30" name="Rectangle 29">
            <a:extLst>
              <a:ext uri="{FF2B5EF4-FFF2-40B4-BE49-F238E27FC236}">
                <a16:creationId xmlns:a16="http://schemas.microsoft.com/office/drawing/2014/main" id="{44F64B80-1EA5-40F9-A3A0-8C93E9390F5C}"/>
              </a:ext>
            </a:extLst>
          </p:cNvPr>
          <p:cNvSpPr/>
          <p:nvPr/>
        </p:nvSpPr>
        <p:spPr>
          <a:xfrm>
            <a:off x="8076314" y="6073096"/>
            <a:ext cx="3601146" cy="54451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fr-FR" sz="1600" dirty="0"/>
              <a:t>Evaluation avec le rand ajusté, la matrice de confusion et la projection sur plan t-SNE</a:t>
            </a:r>
          </a:p>
        </p:txBody>
      </p:sp>
      <p:cxnSp>
        <p:nvCxnSpPr>
          <p:cNvPr id="51" name="Connecteur droit avec flèche 50">
            <a:extLst>
              <a:ext uri="{FF2B5EF4-FFF2-40B4-BE49-F238E27FC236}">
                <a16:creationId xmlns:a16="http://schemas.microsoft.com/office/drawing/2014/main" id="{1D9EA719-AD14-4BCD-A715-A5A7836059BF}"/>
              </a:ext>
            </a:extLst>
          </p:cNvPr>
          <p:cNvCxnSpPr>
            <a:cxnSpLocks/>
            <a:stCxn id="29" idx="3"/>
            <a:endCxn id="6" idx="3"/>
          </p:cNvCxnSpPr>
          <p:nvPr/>
        </p:nvCxnSpPr>
        <p:spPr>
          <a:xfrm>
            <a:off x="5543906" y="4042165"/>
            <a:ext cx="7252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ectangle : coins arrondis 57">
            <a:extLst>
              <a:ext uri="{FF2B5EF4-FFF2-40B4-BE49-F238E27FC236}">
                <a16:creationId xmlns:a16="http://schemas.microsoft.com/office/drawing/2014/main" id="{2105F2C2-C8F0-4F32-8BBD-8885E614FAC1}"/>
              </a:ext>
            </a:extLst>
          </p:cNvPr>
          <p:cNvSpPr/>
          <p:nvPr/>
        </p:nvSpPr>
        <p:spPr>
          <a:xfrm>
            <a:off x="284084" y="1683209"/>
            <a:ext cx="5588295" cy="2845414"/>
          </a:xfrm>
          <a:prstGeom prst="roundRect">
            <a:avLst>
              <a:gd name="adj" fmla="val 2245"/>
            </a:avLst>
          </a:prstGeom>
          <a:noFill/>
          <a:ln w="1270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cxnSp>
        <p:nvCxnSpPr>
          <p:cNvPr id="84" name="Connecteur droit avec flèche 83">
            <a:extLst>
              <a:ext uri="{FF2B5EF4-FFF2-40B4-BE49-F238E27FC236}">
                <a16:creationId xmlns:a16="http://schemas.microsoft.com/office/drawing/2014/main" id="{A7C1570C-3037-42A5-AE31-361F2D745925}"/>
              </a:ext>
            </a:extLst>
          </p:cNvPr>
          <p:cNvCxnSpPr>
            <a:cxnSpLocks/>
            <a:stCxn id="6" idx="0"/>
            <a:endCxn id="8" idx="1"/>
          </p:cNvCxnSpPr>
          <p:nvPr/>
        </p:nvCxnSpPr>
        <p:spPr>
          <a:xfrm flipV="1">
            <a:off x="7639983" y="4040125"/>
            <a:ext cx="436331" cy="2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6" name="ZoneTexte 95">
            <a:extLst>
              <a:ext uri="{FF2B5EF4-FFF2-40B4-BE49-F238E27FC236}">
                <a16:creationId xmlns:a16="http://schemas.microsoft.com/office/drawing/2014/main" id="{C759BB45-3E57-440D-ACCC-3F0E2597E905}"/>
              </a:ext>
            </a:extLst>
          </p:cNvPr>
          <p:cNvSpPr txBox="1"/>
          <p:nvPr/>
        </p:nvSpPr>
        <p:spPr>
          <a:xfrm>
            <a:off x="408376" y="1654811"/>
            <a:ext cx="2491388" cy="338554"/>
          </a:xfrm>
          <a:prstGeom prst="rect">
            <a:avLst/>
          </a:prstGeom>
          <a:noFill/>
        </p:spPr>
        <p:txBody>
          <a:bodyPr wrap="none" rtlCol="0">
            <a:spAutoFit/>
          </a:bodyPr>
          <a:lstStyle/>
          <a:p>
            <a:r>
              <a:rPr lang="fr-FR" sz="1600" b="1" u="sng" dirty="0"/>
              <a:t>Réduction des dimensions</a:t>
            </a:r>
          </a:p>
        </p:txBody>
      </p:sp>
    </p:spTree>
    <p:extLst>
      <p:ext uri="{BB962C8B-B14F-4D97-AF65-F5344CB8AC3E}">
        <p14:creationId xmlns:p14="http://schemas.microsoft.com/office/powerpoint/2010/main" val="3846149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695B8C2-E010-4400-8A35-93B5698512A3}"/>
              </a:ext>
            </a:extLst>
          </p:cNvPr>
          <p:cNvSpPr>
            <a:spLocks noGrp="1"/>
          </p:cNvSpPr>
          <p:nvPr>
            <p:ph type="sldNum" sz="quarter" idx="12"/>
          </p:nvPr>
        </p:nvSpPr>
        <p:spPr>
          <a:xfrm>
            <a:off x="11139490" y="6492875"/>
            <a:ext cx="1052510" cy="365125"/>
          </a:xfrm>
        </p:spPr>
        <p:txBody>
          <a:bodyPr/>
          <a:lstStyle/>
          <a:p>
            <a:fld id="{001A16A6-65E7-49EC-B0E0-2BD1E525C29C}" type="slidenum">
              <a:rPr lang="fr-FR" smtClean="0"/>
              <a:t>23</a:t>
            </a:fld>
            <a:endParaRPr lang="fr-FR"/>
          </a:p>
        </p:txBody>
      </p:sp>
      <p:sp>
        <p:nvSpPr>
          <p:cNvPr id="2" name="Titre 1">
            <a:extLst>
              <a:ext uri="{FF2B5EF4-FFF2-40B4-BE49-F238E27FC236}">
                <a16:creationId xmlns:a16="http://schemas.microsoft.com/office/drawing/2014/main" id="{D9D2E26B-CE40-4E17-BCBD-5249909D7AA2}"/>
              </a:ext>
            </a:extLst>
          </p:cNvPr>
          <p:cNvSpPr>
            <a:spLocks noGrp="1"/>
          </p:cNvSpPr>
          <p:nvPr>
            <p:ph type="title" idx="4294967295"/>
          </p:nvPr>
        </p:nvSpPr>
        <p:spPr>
          <a:xfrm>
            <a:off x="390525" y="-536575"/>
            <a:ext cx="11029950" cy="1014413"/>
          </a:xfrm>
        </p:spPr>
        <p:txBody>
          <a:bodyPr/>
          <a:lstStyle/>
          <a:p>
            <a:r>
              <a:rPr lang="fr-FR" dirty="0">
                <a:solidFill>
                  <a:schemeClr val="tx1"/>
                </a:solidFill>
              </a:rPr>
              <a:t>Résultats BOVW</a:t>
            </a:r>
          </a:p>
        </p:txBody>
      </p:sp>
      <p:sp>
        <p:nvSpPr>
          <p:cNvPr id="5" name="Espace réservé du contenu 3">
            <a:extLst>
              <a:ext uri="{FF2B5EF4-FFF2-40B4-BE49-F238E27FC236}">
                <a16:creationId xmlns:a16="http://schemas.microsoft.com/office/drawing/2014/main" id="{8A39249E-12FF-4ED8-8512-31B661043A0F}"/>
              </a:ext>
            </a:extLst>
          </p:cNvPr>
          <p:cNvSpPr txBox="1">
            <a:spLocks/>
          </p:cNvSpPr>
          <p:nvPr/>
        </p:nvSpPr>
        <p:spPr>
          <a:xfrm>
            <a:off x="390525" y="2639916"/>
            <a:ext cx="11029950" cy="367823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fr-FR" i="1" dirty="0"/>
              <a:t>rand ajusté : 0,06</a:t>
            </a:r>
          </a:p>
          <a:p>
            <a:pPr marL="0" indent="0">
              <a:buNone/>
            </a:pPr>
            <a:r>
              <a:rPr lang="fr-FR" i="1" dirty="0"/>
              <a:t>Matrice de confusion</a:t>
            </a:r>
          </a:p>
          <a:p>
            <a:endParaRPr lang="fr-FR" dirty="0"/>
          </a:p>
          <a:p>
            <a:endParaRPr lang="fr-FR" dirty="0"/>
          </a:p>
          <a:p>
            <a:endParaRPr lang="fr-FR" dirty="0"/>
          </a:p>
          <a:p>
            <a:endParaRPr lang="fr-FR" dirty="0"/>
          </a:p>
          <a:p>
            <a:endParaRPr lang="fr-FR" dirty="0"/>
          </a:p>
        </p:txBody>
      </p:sp>
      <p:pic>
        <p:nvPicPr>
          <p:cNvPr id="7" name="Image 6">
            <a:extLst>
              <a:ext uri="{FF2B5EF4-FFF2-40B4-BE49-F238E27FC236}">
                <a16:creationId xmlns:a16="http://schemas.microsoft.com/office/drawing/2014/main" id="{0EDE4446-0349-4B2D-A966-6A4E660FED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440" y="569643"/>
            <a:ext cx="3182391" cy="2218971"/>
          </a:xfrm>
          <a:prstGeom prst="rect">
            <a:avLst/>
          </a:prstGeom>
        </p:spPr>
      </p:pic>
      <p:sp>
        <p:nvSpPr>
          <p:cNvPr id="8" name="Espace réservé du contenu 3">
            <a:extLst>
              <a:ext uri="{FF2B5EF4-FFF2-40B4-BE49-F238E27FC236}">
                <a16:creationId xmlns:a16="http://schemas.microsoft.com/office/drawing/2014/main" id="{FB16EE50-CA28-4529-A429-AEEE1797FCF6}"/>
              </a:ext>
            </a:extLst>
          </p:cNvPr>
          <p:cNvSpPr txBox="1">
            <a:spLocks/>
          </p:cNvSpPr>
          <p:nvPr/>
        </p:nvSpPr>
        <p:spPr>
          <a:xfrm>
            <a:off x="4035552" y="649953"/>
            <a:ext cx="7258050" cy="2058349"/>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fr-FR" dirty="0"/>
          </a:p>
          <a:p>
            <a:r>
              <a:rPr lang="fr-FR" dirty="0"/>
              <a:t>Sélection de k = 52 comme nombre optimal de points saillants représentatifs des images </a:t>
            </a:r>
          </a:p>
          <a:p>
            <a:r>
              <a:rPr lang="fr-FR" dirty="0"/>
              <a:t>Calcul des nouveaux descripteurs : k-</a:t>
            </a:r>
            <a:r>
              <a:rPr lang="fr-FR" dirty="0" err="1"/>
              <a:t>means</a:t>
            </a:r>
            <a:r>
              <a:rPr lang="fr-FR" dirty="0"/>
              <a:t> sur les descripteurs ORB de chaque image avec k =52</a:t>
            </a:r>
          </a:p>
          <a:p>
            <a:r>
              <a:rPr lang="fr-FR" dirty="0"/>
              <a:t>Nouveaux descripteurs = cumul du nombre de points par cluster , taille des nouveaux descripteurs =k</a:t>
            </a:r>
          </a:p>
          <a:p>
            <a:endParaRPr lang="fr-FR" dirty="0"/>
          </a:p>
        </p:txBody>
      </p:sp>
      <p:sp>
        <p:nvSpPr>
          <p:cNvPr id="9" name="Espace réservé du contenu 3">
            <a:extLst>
              <a:ext uri="{FF2B5EF4-FFF2-40B4-BE49-F238E27FC236}">
                <a16:creationId xmlns:a16="http://schemas.microsoft.com/office/drawing/2014/main" id="{737C7589-5CDF-42B8-9FB6-838E08BB0199}"/>
              </a:ext>
            </a:extLst>
          </p:cNvPr>
          <p:cNvSpPr txBox="1">
            <a:spLocks/>
          </p:cNvSpPr>
          <p:nvPr/>
        </p:nvSpPr>
        <p:spPr>
          <a:xfrm>
            <a:off x="4288221" y="2827214"/>
            <a:ext cx="4562475" cy="1013666"/>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fr-FR" i="1" dirty="0"/>
              <a:t>Projection sur plan t-SNE</a:t>
            </a:r>
          </a:p>
        </p:txBody>
      </p:sp>
      <p:pic>
        <p:nvPicPr>
          <p:cNvPr id="15" name="Image 14">
            <a:extLst>
              <a:ext uri="{FF2B5EF4-FFF2-40B4-BE49-F238E27FC236}">
                <a16:creationId xmlns:a16="http://schemas.microsoft.com/office/drawing/2014/main" id="{84186999-7015-4843-9FC5-78A0A753F9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941" y="3868274"/>
            <a:ext cx="3225550" cy="2364520"/>
          </a:xfrm>
          <a:prstGeom prst="rect">
            <a:avLst/>
          </a:prstGeom>
        </p:spPr>
      </p:pic>
      <p:pic>
        <p:nvPicPr>
          <p:cNvPr id="17" name="Image 16">
            <a:extLst>
              <a:ext uri="{FF2B5EF4-FFF2-40B4-BE49-F238E27FC236}">
                <a16:creationId xmlns:a16="http://schemas.microsoft.com/office/drawing/2014/main" id="{349B6639-9573-4DC3-A008-191DACDBD3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1504" y="2848049"/>
            <a:ext cx="3624568" cy="3577033"/>
          </a:xfrm>
          <a:prstGeom prst="rect">
            <a:avLst/>
          </a:prstGeom>
        </p:spPr>
      </p:pic>
    </p:spTree>
    <p:extLst>
      <p:ext uri="{BB962C8B-B14F-4D97-AF65-F5344CB8AC3E}">
        <p14:creationId xmlns:p14="http://schemas.microsoft.com/office/powerpoint/2010/main" val="2278387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FB014B6F-AE32-4AD7-9AC9-59AB900AD9E6}"/>
              </a:ext>
            </a:extLst>
          </p:cNvPr>
          <p:cNvSpPr>
            <a:spLocks noGrp="1"/>
          </p:cNvSpPr>
          <p:nvPr>
            <p:ph type="sldNum" sz="quarter" idx="12"/>
          </p:nvPr>
        </p:nvSpPr>
        <p:spPr>
          <a:xfrm>
            <a:off x="11139490" y="6492875"/>
            <a:ext cx="1052510" cy="365125"/>
          </a:xfrm>
        </p:spPr>
        <p:txBody>
          <a:bodyPr/>
          <a:lstStyle/>
          <a:p>
            <a:fld id="{001A16A6-65E7-49EC-B0E0-2BD1E525C29C}" type="slidenum">
              <a:rPr lang="fr-FR" smtClean="0"/>
              <a:t>24</a:t>
            </a:fld>
            <a:endParaRPr lang="fr-FR"/>
          </a:p>
        </p:txBody>
      </p:sp>
      <p:sp>
        <p:nvSpPr>
          <p:cNvPr id="2" name="Titre 1">
            <a:extLst>
              <a:ext uri="{FF2B5EF4-FFF2-40B4-BE49-F238E27FC236}">
                <a16:creationId xmlns:a16="http://schemas.microsoft.com/office/drawing/2014/main" id="{57664953-D1B3-40DF-8956-1E71C569B07B}"/>
              </a:ext>
            </a:extLst>
          </p:cNvPr>
          <p:cNvSpPr>
            <a:spLocks noGrp="1"/>
          </p:cNvSpPr>
          <p:nvPr>
            <p:ph type="title" idx="4294967295"/>
          </p:nvPr>
        </p:nvSpPr>
        <p:spPr>
          <a:xfrm>
            <a:off x="457200" y="-495300"/>
            <a:ext cx="11029950" cy="1014413"/>
          </a:xfrm>
        </p:spPr>
        <p:txBody>
          <a:bodyPr/>
          <a:lstStyle/>
          <a:p>
            <a:r>
              <a:rPr lang="fr-FR" dirty="0">
                <a:solidFill>
                  <a:schemeClr val="tx1"/>
                </a:solidFill>
              </a:rPr>
              <a:t>Approche à base de CNN</a:t>
            </a:r>
          </a:p>
        </p:txBody>
      </p:sp>
      <p:sp>
        <p:nvSpPr>
          <p:cNvPr id="4" name="Espace réservé du contenu 3">
            <a:extLst>
              <a:ext uri="{FF2B5EF4-FFF2-40B4-BE49-F238E27FC236}">
                <a16:creationId xmlns:a16="http://schemas.microsoft.com/office/drawing/2014/main" id="{5F2A474A-D530-427B-B7FB-D7E03C03E802}"/>
              </a:ext>
            </a:extLst>
          </p:cNvPr>
          <p:cNvSpPr>
            <a:spLocks noGrp="1"/>
          </p:cNvSpPr>
          <p:nvPr>
            <p:ph idx="4294967295"/>
          </p:nvPr>
        </p:nvSpPr>
        <p:spPr>
          <a:xfrm>
            <a:off x="372863" y="786801"/>
            <a:ext cx="11237947" cy="2135309"/>
          </a:xfrm>
        </p:spPr>
        <p:txBody>
          <a:bodyPr>
            <a:normAutofit/>
          </a:bodyPr>
          <a:lstStyle/>
          <a:p>
            <a:r>
              <a:rPr lang="fr-FR" dirty="0"/>
              <a:t>Choix de modèle pré-entrainé </a:t>
            </a:r>
            <a:r>
              <a:rPr lang="fr-FR" sz="1800" dirty="0"/>
              <a:t>VGG-16  </a:t>
            </a:r>
            <a:r>
              <a:rPr lang="fr-FR" dirty="0"/>
              <a:t>: </a:t>
            </a:r>
          </a:p>
          <a:p>
            <a:pPr lvl="1"/>
            <a:r>
              <a:rPr lang="fr-FR" altLang="fr-FR" sz="1800" dirty="0"/>
              <a:t>Bonne architecture pour le benchmarking sur la tâche classification. </a:t>
            </a:r>
          </a:p>
          <a:p>
            <a:pPr lvl="1"/>
            <a:r>
              <a:rPr lang="fr-FR" altLang="fr-FR" sz="1800" dirty="0"/>
              <a:t>Modèle disponible  gratuitement</a:t>
            </a:r>
          </a:p>
          <a:p>
            <a:pPr lvl="1"/>
            <a:r>
              <a:rPr lang="fr-FR" sz="1800" dirty="0"/>
              <a:t>Par rapport à VGG19,  VGG16 nécessite moins de mémoire </a:t>
            </a:r>
          </a:p>
          <a:p>
            <a:r>
              <a:rPr lang="fr-FR" dirty="0"/>
              <a:t>Utilisation de l’API </a:t>
            </a:r>
            <a:r>
              <a:rPr lang="fr-FR" dirty="0" err="1"/>
              <a:t>Keras</a:t>
            </a:r>
            <a:r>
              <a:rPr lang="fr-FR" dirty="0"/>
              <a:t> de la librairie </a:t>
            </a:r>
            <a:r>
              <a:rPr lang="fr-FR" dirty="0" err="1"/>
              <a:t>Tensorflow</a:t>
            </a:r>
            <a:r>
              <a:rPr lang="fr-FR" dirty="0"/>
              <a:t> </a:t>
            </a:r>
          </a:p>
          <a:p>
            <a:endParaRPr lang="fr-FR" dirty="0"/>
          </a:p>
        </p:txBody>
      </p:sp>
      <p:sp>
        <p:nvSpPr>
          <p:cNvPr id="7" name="Rectangle 1">
            <a:extLst>
              <a:ext uri="{FF2B5EF4-FFF2-40B4-BE49-F238E27FC236}">
                <a16:creationId xmlns:a16="http://schemas.microsoft.com/office/drawing/2014/main" id="{0CB599C6-192C-4BBC-A03F-E1C67BBE803B}"/>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Espace réservé du contenu 2">
            <a:extLst>
              <a:ext uri="{FF2B5EF4-FFF2-40B4-BE49-F238E27FC236}">
                <a16:creationId xmlns:a16="http://schemas.microsoft.com/office/drawing/2014/main" id="{B338BA7A-E50C-444F-B73C-459869E00182}"/>
              </a:ext>
            </a:extLst>
          </p:cNvPr>
          <p:cNvSpPr txBox="1">
            <a:spLocks/>
          </p:cNvSpPr>
          <p:nvPr/>
        </p:nvSpPr>
        <p:spPr>
          <a:xfrm>
            <a:off x="372863" y="2534534"/>
            <a:ext cx="11364084" cy="414090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l" defTabSz="914400" rtl="0" eaLnBrk="0" fontAlgn="base" latinLnBrk="0" hangingPunct="0">
              <a:lnSpc>
                <a:spcPct val="150000"/>
              </a:lnSpc>
              <a:spcBef>
                <a:spcPct val="0"/>
              </a:spcBef>
              <a:spcAft>
                <a:spcPct val="0"/>
              </a:spcAft>
              <a:buClrTx/>
              <a:buSzTx/>
              <a:buNone/>
              <a:tabLst/>
            </a:pPr>
            <a:r>
              <a:rPr lang="fr-FR" altLang="fr-FR" b="1" u="sng" dirty="0"/>
              <a:t>Etapes de la classification avec VGG-16 : </a:t>
            </a:r>
            <a:endParaRPr lang="fr-FR" altLang="fr-FR" u="sng" dirty="0"/>
          </a:p>
          <a:p>
            <a:pPr marL="342900" marR="0" lvl="0" indent="-342900" algn="l" defTabSz="914400" rtl="0" eaLnBrk="0" fontAlgn="base" latinLnBrk="0" hangingPunct="0">
              <a:lnSpc>
                <a:spcPct val="150000"/>
              </a:lnSpc>
              <a:spcBef>
                <a:spcPct val="0"/>
              </a:spcBef>
              <a:spcAft>
                <a:spcPct val="0"/>
              </a:spcAft>
              <a:buSzTx/>
              <a:buFont typeface="+mj-lt"/>
              <a:buAutoNum type="arabicPeriod"/>
              <a:tabLst/>
            </a:pPr>
            <a:r>
              <a:rPr lang="fr-FR" altLang="fr-FR" dirty="0"/>
              <a:t>Charger dans le modèle VGG-16 pré-entraîné sur les données </a:t>
            </a:r>
            <a:r>
              <a:rPr lang="fr-FR" altLang="fr-FR" dirty="0" err="1"/>
              <a:t>ImageNet</a:t>
            </a:r>
            <a:endParaRPr lang="fr-FR" altLang="fr-FR" dirty="0"/>
          </a:p>
          <a:p>
            <a:pPr marL="342900" marR="0" lvl="0" indent="-342900" algn="l" defTabSz="914400" rtl="0" eaLnBrk="0" fontAlgn="base" latinLnBrk="0" hangingPunct="0">
              <a:lnSpc>
                <a:spcPct val="150000"/>
              </a:lnSpc>
              <a:spcBef>
                <a:spcPct val="0"/>
              </a:spcBef>
              <a:spcAft>
                <a:spcPct val="0"/>
              </a:spcAft>
              <a:buSzTx/>
              <a:buFont typeface="+mj-lt"/>
              <a:buAutoNum type="arabicPeriod"/>
              <a:tabLst/>
            </a:pPr>
            <a:r>
              <a:rPr lang="fr-FR" altLang="fr-FR" dirty="0"/>
              <a:t>Geler les paramètres (poids) dans les couches convolutives inférieures du modèle (hors couche classification)</a:t>
            </a:r>
          </a:p>
          <a:p>
            <a:pPr marL="0" marR="0" lvl="0" indent="0" algn="l" defTabSz="914400" rtl="0" eaLnBrk="0" fontAlgn="base" latinLnBrk="0" hangingPunct="0">
              <a:lnSpc>
                <a:spcPct val="150000"/>
              </a:lnSpc>
              <a:spcBef>
                <a:spcPct val="0"/>
              </a:spcBef>
              <a:spcAft>
                <a:spcPct val="0"/>
              </a:spcAft>
              <a:buClrTx/>
              <a:buSzTx/>
              <a:buNone/>
              <a:tabLst/>
            </a:pPr>
            <a:r>
              <a:rPr lang="fr-FR" altLang="fr-FR" dirty="0"/>
              <a:t>	</a:t>
            </a:r>
            <a:r>
              <a:rPr lang="fr-FR" altLang="fr-FR" b="1" dirty="0"/>
              <a:t>Si classification non supervisée :</a:t>
            </a:r>
          </a:p>
          <a:p>
            <a:pPr marL="666900" lvl="1" indent="-342900" defTabSz="914400" eaLnBrk="0" fontAlgn="base" hangingPunct="0">
              <a:lnSpc>
                <a:spcPct val="150000"/>
              </a:lnSpc>
              <a:spcBef>
                <a:spcPct val="0"/>
              </a:spcBef>
              <a:spcAft>
                <a:spcPct val="0"/>
              </a:spcAft>
              <a:buSzTx/>
              <a:buFont typeface="+mj-lt"/>
              <a:buAutoNum type="alphaLcParenR"/>
            </a:pPr>
            <a:r>
              <a:rPr lang="fr-FR" altLang="fr-FR" dirty="0"/>
              <a:t>Utilisation des poids de la dernière couche convolutive </a:t>
            </a:r>
          </a:p>
          <a:p>
            <a:pPr marL="666900" lvl="1" indent="-342900" defTabSz="914400" eaLnBrk="0" fontAlgn="base" hangingPunct="0">
              <a:lnSpc>
                <a:spcPct val="150000"/>
              </a:lnSpc>
              <a:spcBef>
                <a:spcPct val="0"/>
              </a:spcBef>
              <a:spcAft>
                <a:spcPct val="0"/>
              </a:spcAft>
              <a:buSzTx/>
              <a:buFont typeface="+mj-lt"/>
              <a:buAutoNum type="alphaLcParenR"/>
            </a:pPr>
            <a:r>
              <a:rPr lang="fr-FR" altLang="fr-FR" dirty="0"/>
              <a:t>Apprentissage des </a:t>
            </a:r>
            <a:r>
              <a:rPr lang="fr-FR" altLang="fr-FR" dirty="0" err="1"/>
              <a:t>features</a:t>
            </a:r>
            <a:r>
              <a:rPr lang="fr-FR" altLang="fr-FR" dirty="0"/>
              <a:t> </a:t>
            </a:r>
            <a:r>
              <a:rPr lang="fr-FR" altLang="fr-FR" dirty="0" err="1"/>
              <a:t>dees</a:t>
            </a:r>
            <a:r>
              <a:rPr lang="fr-FR" altLang="fr-FR" dirty="0"/>
              <a:t> nouvelles images </a:t>
            </a:r>
          </a:p>
          <a:p>
            <a:pPr marL="324000" lvl="1" indent="0" defTabSz="914400" eaLnBrk="0" fontAlgn="base" hangingPunct="0">
              <a:lnSpc>
                <a:spcPct val="150000"/>
              </a:lnSpc>
              <a:spcBef>
                <a:spcPct val="0"/>
              </a:spcBef>
              <a:spcAft>
                <a:spcPct val="0"/>
              </a:spcAft>
              <a:buClrTx/>
              <a:buSzTx/>
              <a:buNone/>
            </a:pPr>
            <a:r>
              <a:rPr lang="fr-FR" altLang="fr-FR" dirty="0"/>
              <a:t>	</a:t>
            </a:r>
            <a:r>
              <a:rPr lang="fr-FR" altLang="fr-FR" sz="1800" b="1" dirty="0"/>
              <a:t>Si Classification supervisée</a:t>
            </a:r>
          </a:p>
          <a:p>
            <a:pPr marL="666900" lvl="1" indent="-342900" defTabSz="914400" eaLnBrk="0" fontAlgn="base" hangingPunct="0">
              <a:lnSpc>
                <a:spcPct val="150000"/>
              </a:lnSpc>
              <a:spcBef>
                <a:spcPct val="0"/>
              </a:spcBef>
              <a:spcAft>
                <a:spcPct val="0"/>
              </a:spcAft>
              <a:buSzTx/>
              <a:buFont typeface="+mj-lt"/>
              <a:buAutoNum type="alphaLcParenR"/>
            </a:pPr>
            <a:r>
              <a:rPr lang="fr-FR" altLang="fr-FR" dirty="0"/>
              <a:t>Ajouter un classifieur personnalisé avec plusieurs couches de paramètres entraînables pour modéliser </a:t>
            </a:r>
          </a:p>
          <a:p>
            <a:pPr marL="666900" lvl="1" indent="-342900" defTabSz="914400" eaLnBrk="0" fontAlgn="base" hangingPunct="0">
              <a:lnSpc>
                <a:spcPct val="150000"/>
              </a:lnSpc>
              <a:spcBef>
                <a:spcPct val="0"/>
              </a:spcBef>
              <a:spcAft>
                <a:spcPct val="0"/>
              </a:spcAft>
              <a:buSzTx/>
              <a:buFont typeface="+mj-lt"/>
              <a:buAutoNum type="alphaLcParenR"/>
            </a:pPr>
            <a:r>
              <a:rPr lang="fr-FR" altLang="fr-FR" dirty="0"/>
              <a:t>Entraîner les couches de classifieur sur les données d'entraînement disponibles pour la tâche (deux couches dense et couche </a:t>
            </a:r>
            <a:r>
              <a:rPr lang="fr-FR" altLang="fr-FR" dirty="0" err="1"/>
              <a:t>softmax</a:t>
            </a:r>
            <a:r>
              <a:rPr lang="fr-FR" altLang="fr-FR" dirty="0"/>
              <a:t>)</a:t>
            </a:r>
          </a:p>
          <a:p>
            <a:pPr marL="666900" lvl="1" indent="-342900" defTabSz="914400" eaLnBrk="0" fontAlgn="base" hangingPunct="0">
              <a:lnSpc>
                <a:spcPct val="150000"/>
              </a:lnSpc>
              <a:spcBef>
                <a:spcPct val="0"/>
              </a:spcBef>
              <a:spcAft>
                <a:spcPct val="0"/>
              </a:spcAft>
              <a:buSzTx/>
              <a:buFont typeface="+mj-lt"/>
              <a:buAutoNum type="alphaLcParenR"/>
            </a:pPr>
            <a:r>
              <a:rPr lang="fr-FR" altLang="fr-FR" dirty="0"/>
              <a:t>Ajustez les hyperparamètres et libérez plus de couches si besoin </a:t>
            </a:r>
          </a:p>
        </p:txBody>
      </p:sp>
      <p:sp>
        <p:nvSpPr>
          <p:cNvPr id="9" name="Rectangle 2">
            <a:extLst>
              <a:ext uri="{FF2B5EF4-FFF2-40B4-BE49-F238E27FC236}">
                <a16:creationId xmlns:a16="http://schemas.microsoft.com/office/drawing/2014/main" id="{1C99C884-4019-4A88-BC8A-9D0946D8ACAB}"/>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208924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FB014B6F-AE32-4AD7-9AC9-59AB900AD9E6}"/>
              </a:ext>
            </a:extLst>
          </p:cNvPr>
          <p:cNvSpPr>
            <a:spLocks noGrp="1"/>
          </p:cNvSpPr>
          <p:nvPr>
            <p:ph type="sldNum" sz="quarter" idx="12"/>
          </p:nvPr>
        </p:nvSpPr>
        <p:spPr>
          <a:xfrm>
            <a:off x="11139490" y="6492875"/>
            <a:ext cx="1052510" cy="365125"/>
          </a:xfrm>
        </p:spPr>
        <p:txBody>
          <a:bodyPr/>
          <a:lstStyle/>
          <a:p>
            <a:fld id="{001A16A6-65E7-49EC-B0E0-2BD1E525C29C}" type="slidenum">
              <a:rPr lang="fr-FR" smtClean="0"/>
              <a:t>25</a:t>
            </a:fld>
            <a:endParaRPr lang="fr-FR" dirty="0"/>
          </a:p>
        </p:txBody>
      </p:sp>
      <p:sp>
        <p:nvSpPr>
          <p:cNvPr id="2" name="Titre 1">
            <a:extLst>
              <a:ext uri="{FF2B5EF4-FFF2-40B4-BE49-F238E27FC236}">
                <a16:creationId xmlns:a16="http://schemas.microsoft.com/office/drawing/2014/main" id="{57664953-D1B3-40DF-8956-1E71C569B07B}"/>
              </a:ext>
            </a:extLst>
          </p:cNvPr>
          <p:cNvSpPr>
            <a:spLocks noGrp="1"/>
          </p:cNvSpPr>
          <p:nvPr>
            <p:ph type="title" idx="4294967295"/>
          </p:nvPr>
        </p:nvSpPr>
        <p:spPr>
          <a:xfrm>
            <a:off x="408370" y="-477675"/>
            <a:ext cx="11029950" cy="1014413"/>
          </a:xfrm>
        </p:spPr>
        <p:txBody>
          <a:bodyPr/>
          <a:lstStyle/>
          <a:p>
            <a:r>
              <a:rPr lang="fr-FR" dirty="0">
                <a:solidFill>
                  <a:schemeClr val="tx1"/>
                </a:solidFill>
              </a:rPr>
              <a:t>Résultats VGG-16: </a:t>
            </a:r>
          </a:p>
        </p:txBody>
      </p:sp>
      <p:sp>
        <p:nvSpPr>
          <p:cNvPr id="5" name="Espace réservé du contenu 2">
            <a:extLst>
              <a:ext uri="{FF2B5EF4-FFF2-40B4-BE49-F238E27FC236}">
                <a16:creationId xmlns:a16="http://schemas.microsoft.com/office/drawing/2014/main" id="{C71B7075-4939-44C9-B430-B3C902913786}"/>
              </a:ext>
            </a:extLst>
          </p:cNvPr>
          <p:cNvSpPr txBox="1">
            <a:spLocks/>
          </p:cNvSpPr>
          <p:nvPr/>
        </p:nvSpPr>
        <p:spPr>
          <a:xfrm>
            <a:off x="408370" y="570248"/>
            <a:ext cx="5166807" cy="367830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fr-FR" b="1" dirty="0"/>
              <a:t>Résultats classification non supervisée:</a:t>
            </a:r>
          </a:p>
          <a:p>
            <a:pPr marL="0" indent="0">
              <a:buNone/>
            </a:pPr>
            <a:r>
              <a:rPr lang="fr-FR" i="1" dirty="0"/>
              <a:t>Rand ajusté : 0,27</a:t>
            </a:r>
          </a:p>
          <a:p>
            <a:pPr marL="0" indent="0">
              <a:buNone/>
            </a:pPr>
            <a:r>
              <a:rPr lang="fr-FR" i="1" dirty="0"/>
              <a:t>Matrice de confusion </a:t>
            </a:r>
          </a:p>
          <a:p>
            <a:endParaRPr lang="fr-FR" dirty="0"/>
          </a:p>
          <a:p>
            <a:endParaRPr lang="fr-FR" dirty="0"/>
          </a:p>
          <a:p>
            <a:pPr marL="0" indent="0">
              <a:buNone/>
            </a:pPr>
            <a:endParaRPr lang="fr-FR" dirty="0"/>
          </a:p>
          <a:p>
            <a:pPr marL="0" indent="0">
              <a:buNone/>
            </a:pPr>
            <a:endParaRPr lang="fr-FR" dirty="0"/>
          </a:p>
          <a:p>
            <a:pPr marL="0" indent="0">
              <a:buNone/>
            </a:pPr>
            <a:r>
              <a:rPr lang="fr-FR" i="1" dirty="0"/>
              <a:t>Projection sur plan t-SNE</a:t>
            </a:r>
          </a:p>
          <a:p>
            <a:endParaRPr lang="fr-FR" dirty="0">
              <a:solidFill>
                <a:schemeClr val="tx1"/>
              </a:solidFill>
            </a:endParaRPr>
          </a:p>
        </p:txBody>
      </p:sp>
      <p:sp>
        <p:nvSpPr>
          <p:cNvPr id="7" name="Espace réservé du contenu 2">
            <a:extLst>
              <a:ext uri="{FF2B5EF4-FFF2-40B4-BE49-F238E27FC236}">
                <a16:creationId xmlns:a16="http://schemas.microsoft.com/office/drawing/2014/main" id="{E2E7DBF8-4D26-42AE-A6B4-82F676D4AB61}"/>
              </a:ext>
            </a:extLst>
          </p:cNvPr>
          <p:cNvSpPr txBox="1">
            <a:spLocks/>
          </p:cNvSpPr>
          <p:nvPr/>
        </p:nvSpPr>
        <p:spPr>
          <a:xfrm>
            <a:off x="12278062" y="536738"/>
            <a:ext cx="5166807" cy="2945040"/>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fr-FR" b="1" dirty="0"/>
              <a:t>Résultats classification supervisée:</a:t>
            </a:r>
          </a:p>
          <a:p>
            <a:pPr marL="0" indent="0">
              <a:buNone/>
            </a:pPr>
            <a:r>
              <a:rPr lang="fr-FR" i="1" dirty="0" err="1"/>
              <a:t>Accuracy</a:t>
            </a:r>
            <a:r>
              <a:rPr lang="fr-FR" i="1" dirty="0"/>
              <a:t> globale : </a:t>
            </a:r>
          </a:p>
          <a:p>
            <a:pPr marL="0" indent="0">
              <a:buNone/>
            </a:pPr>
            <a:r>
              <a:rPr lang="fr-FR" i="1" dirty="0" err="1"/>
              <a:t>Accuracy</a:t>
            </a:r>
            <a:r>
              <a:rPr lang="fr-FR" i="1" dirty="0"/>
              <a:t> par classe </a:t>
            </a:r>
          </a:p>
          <a:p>
            <a:endParaRPr lang="fr-FR" dirty="0"/>
          </a:p>
          <a:p>
            <a:endParaRPr lang="fr-FR" dirty="0"/>
          </a:p>
          <a:p>
            <a:endParaRPr lang="fr-FR" dirty="0"/>
          </a:p>
          <a:p>
            <a:endParaRPr lang="fr-FR" dirty="0">
              <a:solidFill>
                <a:schemeClr val="tx1"/>
              </a:solidFill>
            </a:endParaRPr>
          </a:p>
        </p:txBody>
      </p:sp>
      <p:graphicFrame>
        <p:nvGraphicFramePr>
          <p:cNvPr id="8" name="Tableau 7">
            <a:extLst>
              <a:ext uri="{FF2B5EF4-FFF2-40B4-BE49-F238E27FC236}">
                <a16:creationId xmlns:a16="http://schemas.microsoft.com/office/drawing/2014/main" id="{DC9A54DF-7350-4095-8DF8-6BD82E3BE1F5}"/>
              </a:ext>
            </a:extLst>
          </p:cNvPr>
          <p:cNvGraphicFramePr>
            <a:graphicFrameLocks noGrp="1"/>
          </p:cNvGraphicFramePr>
          <p:nvPr>
            <p:extLst>
              <p:ext uri="{D42A27DB-BD31-4B8C-83A1-F6EECF244321}">
                <p14:modId xmlns:p14="http://schemas.microsoft.com/office/powerpoint/2010/main" val="3080840233"/>
              </p:ext>
            </p:extLst>
          </p:nvPr>
        </p:nvGraphicFramePr>
        <p:xfrm>
          <a:off x="14173351" y="971032"/>
          <a:ext cx="3967854" cy="3139440"/>
        </p:xfrm>
        <a:graphic>
          <a:graphicData uri="http://schemas.openxmlformats.org/drawingml/2006/table">
            <a:tbl>
              <a:tblPr firstRow="1" bandRow="1">
                <a:tableStyleId>{5C22544A-7EE6-4342-B048-85BDC9FD1C3A}</a:tableStyleId>
              </a:tblPr>
              <a:tblGrid>
                <a:gridCol w="2476511">
                  <a:extLst>
                    <a:ext uri="{9D8B030D-6E8A-4147-A177-3AD203B41FA5}">
                      <a16:colId xmlns:a16="http://schemas.microsoft.com/office/drawing/2014/main" val="2312984635"/>
                    </a:ext>
                  </a:extLst>
                </a:gridCol>
                <a:gridCol w="1491343">
                  <a:extLst>
                    <a:ext uri="{9D8B030D-6E8A-4147-A177-3AD203B41FA5}">
                      <a16:colId xmlns:a16="http://schemas.microsoft.com/office/drawing/2014/main" val="3870357294"/>
                    </a:ext>
                  </a:extLst>
                </a:gridCol>
              </a:tblGrid>
              <a:tr h="301000">
                <a:tc>
                  <a:txBody>
                    <a:bodyPr/>
                    <a:lstStyle/>
                    <a:p>
                      <a:r>
                        <a:rPr lang="fr-FR" dirty="0"/>
                        <a:t>Classe </a:t>
                      </a:r>
                    </a:p>
                  </a:txBody>
                  <a:tcPr/>
                </a:tc>
                <a:tc>
                  <a:txBody>
                    <a:bodyPr/>
                    <a:lstStyle/>
                    <a:p>
                      <a:r>
                        <a:rPr lang="fr-FR" dirty="0" err="1"/>
                        <a:t>Accuracy</a:t>
                      </a:r>
                      <a:endParaRPr lang="fr-FR" dirty="0"/>
                    </a:p>
                  </a:txBody>
                  <a:tcPr/>
                </a:tc>
                <a:extLst>
                  <a:ext uri="{0D108BD9-81ED-4DB2-BD59-A6C34878D82A}">
                    <a16:rowId xmlns:a16="http://schemas.microsoft.com/office/drawing/2014/main" val="12384314"/>
                  </a:ext>
                </a:extLst>
              </a:tr>
              <a:tr h="301000">
                <a:tc>
                  <a:txBody>
                    <a:bodyPr/>
                    <a:lstStyle/>
                    <a:p>
                      <a:r>
                        <a:rPr lang="en-US" sz="1600" dirty="0"/>
                        <a:t>Home Furnishing</a:t>
                      </a:r>
                      <a:endParaRPr lang="fr-FR" sz="1600" dirty="0"/>
                    </a:p>
                  </a:txBody>
                  <a:tcPr/>
                </a:tc>
                <a:tc>
                  <a:txBody>
                    <a:bodyPr/>
                    <a:lstStyle/>
                    <a:p>
                      <a:endParaRPr lang="fr-FR"/>
                    </a:p>
                  </a:txBody>
                  <a:tcPr/>
                </a:tc>
                <a:extLst>
                  <a:ext uri="{0D108BD9-81ED-4DB2-BD59-A6C34878D82A}">
                    <a16:rowId xmlns:a16="http://schemas.microsoft.com/office/drawing/2014/main" val="2029455024"/>
                  </a:ext>
                </a:extLst>
              </a:tr>
              <a:tr h="301000">
                <a:tc>
                  <a:txBody>
                    <a:bodyPr/>
                    <a:lstStyle/>
                    <a:p>
                      <a:r>
                        <a:rPr lang="en-US" sz="1600" dirty="0"/>
                        <a:t>Baby Care</a:t>
                      </a:r>
                      <a:endParaRPr lang="fr-FR" sz="1600" dirty="0"/>
                    </a:p>
                  </a:txBody>
                  <a:tcPr/>
                </a:tc>
                <a:tc>
                  <a:txBody>
                    <a:bodyPr/>
                    <a:lstStyle/>
                    <a:p>
                      <a:endParaRPr lang="fr-FR" dirty="0"/>
                    </a:p>
                  </a:txBody>
                  <a:tcPr/>
                </a:tc>
                <a:extLst>
                  <a:ext uri="{0D108BD9-81ED-4DB2-BD59-A6C34878D82A}">
                    <a16:rowId xmlns:a16="http://schemas.microsoft.com/office/drawing/2014/main" val="3873984698"/>
                  </a:ext>
                </a:extLst>
              </a:tr>
              <a:tr h="301000">
                <a:tc>
                  <a:txBody>
                    <a:bodyPr/>
                    <a:lstStyle/>
                    <a:p>
                      <a:r>
                        <a:rPr lang="en-US" sz="1600" dirty="0"/>
                        <a:t>Watches</a:t>
                      </a:r>
                      <a:endParaRPr lang="fr-FR" sz="1600" dirty="0"/>
                    </a:p>
                  </a:txBody>
                  <a:tcPr/>
                </a:tc>
                <a:tc>
                  <a:txBody>
                    <a:bodyPr/>
                    <a:lstStyle/>
                    <a:p>
                      <a:endParaRPr lang="fr-FR"/>
                    </a:p>
                  </a:txBody>
                  <a:tcPr/>
                </a:tc>
                <a:extLst>
                  <a:ext uri="{0D108BD9-81ED-4DB2-BD59-A6C34878D82A}">
                    <a16:rowId xmlns:a16="http://schemas.microsoft.com/office/drawing/2014/main" val="2415845425"/>
                  </a:ext>
                </a:extLst>
              </a:tr>
              <a:tr h="301000">
                <a:tc>
                  <a:txBody>
                    <a:bodyPr/>
                    <a:lstStyle/>
                    <a:p>
                      <a:r>
                        <a:rPr lang="en-US" sz="1600" dirty="0"/>
                        <a:t>Home Decor &amp; Festive Needs</a:t>
                      </a:r>
                      <a:endParaRPr lang="fr-FR" sz="1600" dirty="0"/>
                    </a:p>
                  </a:txBody>
                  <a:tcPr/>
                </a:tc>
                <a:tc>
                  <a:txBody>
                    <a:bodyPr/>
                    <a:lstStyle/>
                    <a:p>
                      <a:endParaRPr lang="fr-FR"/>
                    </a:p>
                  </a:txBody>
                  <a:tcPr/>
                </a:tc>
                <a:extLst>
                  <a:ext uri="{0D108BD9-81ED-4DB2-BD59-A6C34878D82A}">
                    <a16:rowId xmlns:a16="http://schemas.microsoft.com/office/drawing/2014/main" val="18173389"/>
                  </a:ext>
                </a:extLst>
              </a:tr>
              <a:tr h="301000">
                <a:tc>
                  <a:txBody>
                    <a:bodyPr/>
                    <a:lstStyle/>
                    <a:p>
                      <a:r>
                        <a:rPr lang="en-US" sz="1600" dirty="0"/>
                        <a:t>Kitchen &amp; Dining</a:t>
                      </a:r>
                      <a:endParaRPr lang="fr-FR" sz="1600" dirty="0"/>
                    </a:p>
                  </a:txBody>
                  <a:tcPr/>
                </a:tc>
                <a:tc>
                  <a:txBody>
                    <a:bodyPr/>
                    <a:lstStyle/>
                    <a:p>
                      <a:endParaRPr lang="fr-FR"/>
                    </a:p>
                  </a:txBody>
                  <a:tcPr/>
                </a:tc>
                <a:extLst>
                  <a:ext uri="{0D108BD9-81ED-4DB2-BD59-A6C34878D82A}">
                    <a16:rowId xmlns:a16="http://schemas.microsoft.com/office/drawing/2014/main" val="960426305"/>
                  </a:ext>
                </a:extLst>
              </a:tr>
              <a:tr h="301000">
                <a:tc>
                  <a:txBody>
                    <a:bodyPr/>
                    <a:lstStyle/>
                    <a:p>
                      <a:r>
                        <a:rPr lang="en-US" sz="1600" dirty="0"/>
                        <a:t>Beauty and Personal Care</a:t>
                      </a:r>
                      <a:endParaRPr lang="fr-FR" sz="1600" dirty="0"/>
                    </a:p>
                  </a:txBody>
                  <a:tcPr/>
                </a:tc>
                <a:tc>
                  <a:txBody>
                    <a:bodyPr/>
                    <a:lstStyle/>
                    <a:p>
                      <a:endParaRPr lang="fr-FR"/>
                    </a:p>
                  </a:txBody>
                  <a:tcPr/>
                </a:tc>
                <a:extLst>
                  <a:ext uri="{0D108BD9-81ED-4DB2-BD59-A6C34878D82A}">
                    <a16:rowId xmlns:a16="http://schemas.microsoft.com/office/drawing/2014/main" val="1243457340"/>
                  </a:ext>
                </a:extLst>
              </a:tr>
              <a:tr h="301000">
                <a:tc>
                  <a:txBody>
                    <a:bodyPr/>
                    <a:lstStyle/>
                    <a:p>
                      <a:r>
                        <a:rPr lang="en-US" sz="1600" dirty="0"/>
                        <a:t>Computers</a:t>
                      </a:r>
                      <a:endParaRPr lang="fr-FR" sz="1600" dirty="0"/>
                    </a:p>
                  </a:txBody>
                  <a:tcPr/>
                </a:tc>
                <a:tc>
                  <a:txBody>
                    <a:bodyPr/>
                    <a:lstStyle/>
                    <a:p>
                      <a:endParaRPr lang="fr-FR" dirty="0"/>
                    </a:p>
                  </a:txBody>
                  <a:tcPr/>
                </a:tc>
                <a:extLst>
                  <a:ext uri="{0D108BD9-81ED-4DB2-BD59-A6C34878D82A}">
                    <a16:rowId xmlns:a16="http://schemas.microsoft.com/office/drawing/2014/main" val="1065040909"/>
                  </a:ext>
                </a:extLst>
              </a:tr>
            </a:tbl>
          </a:graphicData>
        </a:graphic>
      </p:graphicFrame>
      <p:pic>
        <p:nvPicPr>
          <p:cNvPr id="11" name="Image 10">
            <a:extLst>
              <a:ext uri="{FF2B5EF4-FFF2-40B4-BE49-F238E27FC236}">
                <a16:creationId xmlns:a16="http://schemas.microsoft.com/office/drawing/2014/main" id="{AB529A60-7E4B-47EB-BA25-974115A198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6874" y="932088"/>
            <a:ext cx="3244463" cy="2378384"/>
          </a:xfrm>
          <a:prstGeom prst="rect">
            <a:avLst/>
          </a:prstGeom>
        </p:spPr>
      </p:pic>
      <p:pic>
        <p:nvPicPr>
          <p:cNvPr id="13" name="Image 12">
            <a:extLst>
              <a:ext uri="{FF2B5EF4-FFF2-40B4-BE49-F238E27FC236}">
                <a16:creationId xmlns:a16="http://schemas.microsoft.com/office/drawing/2014/main" id="{39988830-8F3A-47CE-8F97-3613E233F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0748" y="3119190"/>
            <a:ext cx="3650765" cy="3556247"/>
          </a:xfrm>
          <a:prstGeom prst="rect">
            <a:avLst/>
          </a:prstGeom>
        </p:spPr>
      </p:pic>
      <p:sp>
        <p:nvSpPr>
          <p:cNvPr id="14" name="Espace réservé du contenu 2">
            <a:extLst>
              <a:ext uri="{FF2B5EF4-FFF2-40B4-BE49-F238E27FC236}">
                <a16:creationId xmlns:a16="http://schemas.microsoft.com/office/drawing/2014/main" id="{981A5ACE-77E2-47E4-BE3D-CC271A61A4E5}"/>
              </a:ext>
            </a:extLst>
          </p:cNvPr>
          <p:cNvSpPr txBox="1">
            <a:spLocks/>
          </p:cNvSpPr>
          <p:nvPr/>
        </p:nvSpPr>
        <p:spPr>
          <a:xfrm>
            <a:off x="12833233" y="4110472"/>
            <a:ext cx="5166807" cy="2945040"/>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fr-FR" dirty="0">
                <a:solidFill>
                  <a:schemeClr val="tx1"/>
                </a:solidFill>
              </a:rPr>
              <a:t>Il est impératif de vérifier qu’on ne tombe pas dans le </a:t>
            </a:r>
            <a:r>
              <a:rPr lang="fr-FR" dirty="0" err="1">
                <a:solidFill>
                  <a:schemeClr val="tx1"/>
                </a:solidFill>
              </a:rPr>
              <a:t>overfitting</a:t>
            </a:r>
            <a:r>
              <a:rPr lang="fr-FR" dirty="0">
                <a:solidFill>
                  <a:schemeClr val="tx1"/>
                </a:solidFill>
              </a:rPr>
              <a:t> en examinant la courbe de </a:t>
            </a:r>
            <a:r>
              <a:rPr lang="fr-FR" dirty="0" err="1">
                <a:solidFill>
                  <a:schemeClr val="tx1"/>
                </a:solidFill>
              </a:rPr>
              <a:t>accuracy</a:t>
            </a:r>
            <a:r>
              <a:rPr lang="fr-FR" dirty="0">
                <a:solidFill>
                  <a:schemeClr val="tx1"/>
                </a:solidFill>
              </a:rPr>
              <a:t> pour le train et test sets </a:t>
            </a:r>
          </a:p>
          <a:p>
            <a:pPr marL="0" indent="0">
              <a:buNone/>
            </a:pPr>
            <a:r>
              <a:rPr lang="fr-FR" dirty="0">
                <a:solidFill>
                  <a:schemeClr val="tx1"/>
                </a:solidFill>
              </a:rPr>
              <a:t>Si c’est le cas ajouter une couche drop out dont le rôle est d’éliminer un pourcentage des neurones dans les couches denses</a:t>
            </a:r>
          </a:p>
        </p:txBody>
      </p:sp>
    </p:spTree>
    <p:extLst>
      <p:ext uri="{BB962C8B-B14F-4D97-AF65-F5344CB8AC3E}">
        <p14:creationId xmlns:p14="http://schemas.microsoft.com/office/powerpoint/2010/main" val="31415291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A05F4838-92FF-405C-9968-2B0B64D4D5DE}"/>
              </a:ext>
            </a:extLst>
          </p:cNvPr>
          <p:cNvSpPr>
            <a:spLocks noGrp="1"/>
          </p:cNvSpPr>
          <p:nvPr>
            <p:ph type="sldNum" sz="quarter" idx="12"/>
          </p:nvPr>
        </p:nvSpPr>
        <p:spPr>
          <a:xfrm>
            <a:off x="11139490" y="6492875"/>
            <a:ext cx="1052510" cy="365125"/>
          </a:xfrm>
        </p:spPr>
        <p:txBody>
          <a:bodyPr/>
          <a:lstStyle/>
          <a:p>
            <a:fld id="{001A16A6-65E7-49EC-B0E0-2BD1E525C29C}" type="slidenum">
              <a:rPr lang="fr-FR" smtClean="0"/>
              <a:t>26</a:t>
            </a:fld>
            <a:endParaRPr lang="fr-FR" dirty="0"/>
          </a:p>
        </p:txBody>
      </p:sp>
      <p:sp>
        <p:nvSpPr>
          <p:cNvPr id="2" name="Titre 1">
            <a:extLst>
              <a:ext uri="{FF2B5EF4-FFF2-40B4-BE49-F238E27FC236}">
                <a16:creationId xmlns:a16="http://schemas.microsoft.com/office/drawing/2014/main" id="{CFA6024E-7313-4DE2-9736-B807CB34D955}"/>
              </a:ext>
            </a:extLst>
          </p:cNvPr>
          <p:cNvSpPr>
            <a:spLocks noGrp="1"/>
          </p:cNvSpPr>
          <p:nvPr>
            <p:ph type="title" idx="4294967295"/>
          </p:nvPr>
        </p:nvSpPr>
        <p:spPr>
          <a:xfrm>
            <a:off x="408370" y="-460362"/>
            <a:ext cx="11029950" cy="1012825"/>
          </a:xfrm>
        </p:spPr>
        <p:txBody>
          <a:bodyPr/>
          <a:lstStyle/>
          <a:p>
            <a:r>
              <a:rPr lang="fr-FR" dirty="0">
                <a:solidFill>
                  <a:schemeClr val="tx1"/>
                </a:solidFill>
              </a:rPr>
              <a:t>Combinaison des approches texte et image</a:t>
            </a:r>
          </a:p>
        </p:txBody>
      </p:sp>
      <p:sp>
        <p:nvSpPr>
          <p:cNvPr id="3" name="Espace réservé du contenu 2">
            <a:extLst>
              <a:ext uri="{FF2B5EF4-FFF2-40B4-BE49-F238E27FC236}">
                <a16:creationId xmlns:a16="http://schemas.microsoft.com/office/drawing/2014/main" id="{3126EDCA-1F61-4368-83B5-E616F8304A7D}"/>
              </a:ext>
            </a:extLst>
          </p:cNvPr>
          <p:cNvSpPr>
            <a:spLocks noGrp="1"/>
          </p:cNvSpPr>
          <p:nvPr>
            <p:ph idx="4294967295"/>
          </p:nvPr>
        </p:nvSpPr>
        <p:spPr>
          <a:xfrm>
            <a:off x="328474" y="552463"/>
            <a:ext cx="11455156" cy="1352087"/>
          </a:xfrm>
        </p:spPr>
        <p:txBody>
          <a:bodyPr/>
          <a:lstStyle/>
          <a:p>
            <a:r>
              <a:rPr lang="fr-FR" dirty="0"/>
              <a:t>Retenir le modèle de vectorisation/algorithme d’extraction des descripteurs visuels produisant les meilleurs résultats de clustering </a:t>
            </a:r>
          </a:p>
          <a:p>
            <a:r>
              <a:rPr lang="fr-FR" dirty="0"/>
              <a:t>Refaire le clustering /classification sur les données obtenues par fusion (vecteurs texte, descripteurs images) </a:t>
            </a:r>
            <a:endParaRPr lang="fr-FR" dirty="0">
              <a:solidFill>
                <a:schemeClr val="tx1"/>
              </a:solidFill>
            </a:endParaRPr>
          </a:p>
        </p:txBody>
      </p:sp>
      <p:sp>
        <p:nvSpPr>
          <p:cNvPr id="5" name="Espace réservé du contenu 2">
            <a:extLst>
              <a:ext uri="{FF2B5EF4-FFF2-40B4-BE49-F238E27FC236}">
                <a16:creationId xmlns:a16="http://schemas.microsoft.com/office/drawing/2014/main" id="{AAAF23F4-B84F-4E09-8450-E6ED12074722}"/>
              </a:ext>
            </a:extLst>
          </p:cNvPr>
          <p:cNvSpPr txBox="1">
            <a:spLocks/>
          </p:cNvSpPr>
          <p:nvPr/>
        </p:nvSpPr>
        <p:spPr>
          <a:xfrm>
            <a:off x="328474" y="1821980"/>
            <a:ext cx="5166807" cy="93550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fr-FR" b="1" dirty="0"/>
              <a:t>Résultats classification non supervisée:</a:t>
            </a:r>
          </a:p>
          <a:p>
            <a:endParaRPr lang="fr-FR" dirty="0">
              <a:solidFill>
                <a:schemeClr val="tx1"/>
              </a:solidFill>
            </a:endParaRPr>
          </a:p>
        </p:txBody>
      </p:sp>
      <p:sp>
        <p:nvSpPr>
          <p:cNvPr id="6" name="Espace réservé du contenu 2">
            <a:extLst>
              <a:ext uri="{FF2B5EF4-FFF2-40B4-BE49-F238E27FC236}">
                <a16:creationId xmlns:a16="http://schemas.microsoft.com/office/drawing/2014/main" id="{FC44367D-F3D1-4EF3-83D8-8FCF141E7139}"/>
              </a:ext>
            </a:extLst>
          </p:cNvPr>
          <p:cNvSpPr txBox="1">
            <a:spLocks/>
          </p:cNvSpPr>
          <p:nvPr/>
        </p:nvSpPr>
        <p:spPr>
          <a:xfrm>
            <a:off x="6863923" y="1821980"/>
            <a:ext cx="5166807" cy="2945040"/>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fr-FR" b="1" dirty="0"/>
              <a:t>Résultats classification supervisée:</a:t>
            </a:r>
          </a:p>
          <a:p>
            <a:pPr marL="0" indent="0">
              <a:buNone/>
            </a:pPr>
            <a:r>
              <a:rPr lang="fr-FR" i="1" dirty="0" err="1"/>
              <a:t>Accuracy</a:t>
            </a:r>
            <a:r>
              <a:rPr lang="fr-FR" i="1" dirty="0"/>
              <a:t> globale : 0,78</a:t>
            </a:r>
          </a:p>
          <a:p>
            <a:pPr marL="0" indent="0">
              <a:buNone/>
            </a:pPr>
            <a:r>
              <a:rPr lang="fr-FR" i="1" dirty="0" err="1"/>
              <a:t>Accuracy</a:t>
            </a:r>
            <a:r>
              <a:rPr lang="fr-FR" i="1" dirty="0"/>
              <a:t> par classe </a:t>
            </a:r>
          </a:p>
          <a:p>
            <a:endParaRPr lang="fr-FR" dirty="0"/>
          </a:p>
          <a:p>
            <a:endParaRPr lang="fr-FR" dirty="0"/>
          </a:p>
          <a:p>
            <a:endParaRPr lang="fr-FR" dirty="0"/>
          </a:p>
          <a:p>
            <a:endParaRPr lang="fr-FR" dirty="0">
              <a:solidFill>
                <a:schemeClr val="tx1"/>
              </a:solidFill>
            </a:endParaRPr>
          </a:p>
        </p:txBody>
      </p:sp>
      <p:graphicFrame>
        <p:nvGraphicFramePr>
          <p:cNvPr id="7" name="Tableau 7">
            <a:extLst>
              <a:ext uri="{FF2B5EF4-FFF2-40B4-BE49-F238E27FC236}">
                <a16:creationId xmlns:a16="http://schemas.microsoft.com/office/drawing/2014/main" id="{6DB88717-A7F0-4B68-9DB4-F4BBAC4F7157}"/>
              </a:ext>
            </a:extLst>
          </p:cNvPr>
          <p:cNvGraphicFramePr>
            <a:graphicFrameLocks noGrp="1"/>
          </p:cNvGraphicFramePr>
          <p:nvPr>
            <p:extLst>
              <p:ext uri="{D42A27DB-BD31-4B8C-83A1-F6EECF244321}">
                <p14:modId xmlns:p14="http://schemas.microsoft.com/office/powerpoint/2010/main" val="2566330859"/>
              </p:ext>
            </p:extLst>
          </p:nvPr>
        </p:nvGraphicFramePr>
        <p:xfrm>
          <a:off x="7593365" y="3110457"/>
          <a:ext cx="4270162" cy="2926080"/>
        </p:xfrm>
        <a:graphic>
          <a:graphicData uri="http://schemas.openxmlformats.org/drawingml/2006/table">
            <a:tbl>
              <a:tblPr firstRow="1" bandRow="1">
                <a:tableStyleId>{5C22544A-7EE6-4342-B048-85BDC9FD1C3A}</a:tableStyleId>
              </a:tblPr>
              <a:tblGrid>
                <a:gridCol w="2954892">
                  <a:extLst>
                    <a:ext uri="{9D8B030D-6E8A-4147-A177-3AD203B41FA5}">
                      <a16:colId xmlns:a16="http://schemas.microsoft.com/office/drawing/2014/main" val="2312984635"/>
                    </a:ext>
                  </a:extLst>
                </a:gridCol>
                <a:gridCol w="1315270">
                  <a:extLst>
                    <a:ext uri="{9D8B030D-6E8A-4147-A177-3AD203B41FA5}">
                      <a16:colId xmlns:a16="http://schemas.microsoft.com/office/drawing/2014/main" val="3870357294"/>
                    </a:ext>
                  </a:extLst>
                </a:gridCol>
              </a:tblGrid>
              <a:tr h="301000">
                <a:tc>
                  <a:txBody>
                    <a:bodyPr/>
                    <a:lstStyle/>
                    <a:p>
                      <a:r>
                        <a:rPr lang="fr-FR" dirty="0"/>
                        <a:t>Classe </a:t>
                      </a:r>
                    </a:p>
                  </a:txBody>
                  <a:tcPr/>
                </a:tc>
                <a:tc>
                  <a:txBody>
                    <a:bodyPr/>
                    <a:lstStyle/>
                    <a:p>
                      <a:r>
                        <a:rPr lang="fr-FR" dirty="0" err="1"/>
                        <a:t>Accuracy</a:t>
                      </a:r>
                      <a:endParaRPr lang="fr-FR" dirty="0"/>
                    </a:p>
                  </a:txBody>
                  <a:tcPr/>
                </a:tc>
                <a:extLst>
                  <a:ext uri="{0D108BD9-81ED-4DB2-BD59-A6C34878D82A}">
                    <a16:rowId xmlns:a16="http://schemas.microsoft.com/office/drawing/2014/main" val="12384314"/>
                  </a:ext>
                </a:extLst>
              </a:tr>
              <a:tr h="301000">
                <a:tc>
                  <a:txBody>
                    <a:bodyPr/>
                    <a:lstStyle/>
                    <a:p>
                      <a:r>
                        <a:rPr lang="en-US" sz="1600" dirty="0"/>
                        <a:t>Home Furnishing</a:t>
                      </a:r>
                      <a:endParaRPr lang="fr-FR" sz="1600" dirty="0"/>
                    </a:p>
                  </a:txBody>
                  <a:tcPr/>
                </a:tc>
                <a:tc>
                  <a:txBody>
                    <a:bodyPr/>
                    <a:lstStyle/>
                    <a:p>
                      <a:r>
                        <a:rPr lang="fr-FR" dirty="0"/>
                        <a:t>0,73</a:t>
                      </a:r>
                    </a:p>
                  </a:txBody>
                  <a:tcPr/>
                </a:tc>
                <a:extLst>
                  <a:ext uri="{0D108BD9-81ED-4DB2-BD59-A6C34878D82A}">
                    <a16:rowId xmlns:a16="http://schemas.microsoft.com/office/drawing/2014/main" val="2029455024"/>
                  </a:ext>
                </a:extLst>
              </a:tr>
              <a:tr h="301000">
                <a:tc>
                  <a:txBody>
                    <a:bodyPr/>
                    <a:lstStyle/>
                    <a:p>
                      <a:r>
                        <a:rPr lang="en-US" sz="1600" dirty="0"/>
                        <a:t>Baby Care</a:t>
                      </a:r>
                      <a:endParaRPr lang="fr-FR" sz="1600" dirty="0"/>
                    </a:p>
                  </a:txBody>
                  <a:tcPr/>
                </a:tc>
                <a:tc>
                  <a:txBody>
                    <a:bodyPr/>
                    <a:lstStyle/>
                    <a:p>
                      <a:r>
                        <a:rPr lang="fr-FR" dirty="0"/>
                        <a:t>0,63</a:t>
                      </a:r>
                    </a:p>
                  </a:txBody>
                  <a:tcPr/>
                </a:tc>
                <a:extLst>
                  <a:ext uri="{0D108BD9-81ED-4DB2-BD59-A6C34878D82A}">
                    <a16:rowId xmlns:a16="http://schemas.microsoft.com/office/drawing/2014/main" val="3873984698"/>
                  </a:ext>
                </a:extLst>
              </a:tr>
              <a:tr h="301000">
                <a:tc>
                  <a:txBody>
                    <a:bodyPr/>
                    <a:lstStyle/>
                    <a:p>
                      <a:r>
                        <a:rPr lang="en-US" sz="1600" dirty="0"/>
                        <a:t>Watches</a:t>
                      </a:r>
                      <a:endParaRPr lang="fr-FR" sz="1600" dirty="0"/>
                    </a:p>
                  </a:txBody>
                  <a:tcPr/>
                </a:tc>
                <a:tc>
                  <a:txBody>
                    <a:bodyPr/>
                    <a:lstStyle/>
                    <a:p>
                      <a:r>
                        <a:rPr lang="fr-FR" dirty="0"/>
                        <a:t>0,84</a:t>
                      </a:r>
                    </a:p>
                  </a:txBody>
                  <a:tcPr/>
                </a:tc>
                <a:extLst>
                  <a:ext uri="{0D108BD9-81ED-4DB2-BD59-A6C34878D82A}">
                    <a16:rowId xmlns:a16="http://schemas.microsoft.com/office/drawing/2014/main" val="2415845425"/>
                  </a:ext>
                </a:extLst>
              </a:tr>
              <a:tr h="301000">
                <a:tc>
                  <a:txBody>
                    <a:bodyPr/>
                    <a:lstStyle/>
                    <a:p>
                      <a:r>
                        <a:rPr lang="en-US" sz="1600" dirty="0"/>
                        <a:t>Home Decor &amp; Festive Needs</a:t>
                      </a:r>
                      <a:endParaRPr lang="fr-FR" sz="1600" dirty="0"/>
                    </a:p>
                  </a:txBody>
                  <a:tcPr/>
                </a:tc>
                <a:tc>
                  <a:txBody>
                    <a:bodyPr/>
                    <a:lstStyle/>
                    <a:p>
                      <a:r>
                        <a:rPr lang="fr-FR" dirty="0"/>
                        <a:t>0,74</a:t>
                      </a:r>
                    </a:p>
                  </a:txBody>
                  <a:tcPr/>
                </a:tc>
                <a:extLst>
                  <a:ext uri="{0D108BD9-81ED-4DB2-BD59-A6C34878D82A}">
                    <a16:rowId xmlns:a16="http://schemas.microsoft.com/office/drawing/2014/main" val="18173389"/>
                  </a:ext>
                </a:extLst>
              </a:tr>
              <a:tr h="301000">
                <a:tc>
                  <a:txBody>
                    <a:bodyPr/>
                    <a:lstStyle/>
                    <a:p>
                      <a:r>
                        <a:rPr lang="en-US" sz="1600" dirty="0"/>
                        <a:t>Kitchen &amp; Dining</a:t>
                      </a:r>
                      <a:endParaRPr lang="fr-FR" sz="1600" dirty="0"/>
                    </a:p>
                  </a:txBody>
                  <a:tcPr/>
                </a:tc>
                <a:tc>
                  <a:txBody>
                    <a:bodyPr/>
                    <a:lstStyle/>
                    <a:p>
                      <a:r>
                        <a:rPr lang="fr-FR" dirty="0"/>
                        <a:t>0,78</a:t>
                      </a:r>
                    </a:p>
                  </a:txBody>
                  <a:tcPr/>
                </a:tc>
                <a:extLst>
                  <a:ext uri="{0D108BD9-81ED-4DB2-BD59-A6C34878D82A}">
                    <a16:rowId xmlns:a16="http://schemas.microsoft.com/office/drawing/2014/main" val="960426305"/>
                  </a:ext>
                </a:extLst>
              </a:tr>
              <a:tr h="301000">
                <a:tc>
                  <a:txBody>
                    <a:bodyPr/>
                    <a:lstStyle/>
                    <a:p>
                      <a:r>
                        <a:rPr lang="en-US" sz="1600" dirty="0"/>
                        <a:t>Beauty and Personal Care</a:t>
                      </a:r>
                      <a:endParaRPr lang="fr-FR" sz="1600" dirty="0"/>
                    </a:p>
                  </a:txBody>
                  <a:tcPr/>
                </a:tc>
                <a:tc>
                  <a:txBody>
                    <a:bodyPr/>
                    <a:lstStyle/>
                    <a:p>
                      <a:r>
                        <a:rPr lang="fr-FR" dirty="0"/>
                        <a:t>0,82</a:t>
                      </a:r>
                    </a:p>
                  </a:txBody>
                  <a:tcPr/>
                </a:tc>
                <a:extLst>
                  <a:ext uri="{0D108BD9-81ED-4DB2-BD59-A6C34878D82A}">
                    <a16:rowId xmlns:a16="http://schemas.microsoft.com/office/drawing/2014/main" val="1243457340"/>
                  </a:ext>
                </a:extLst>
              </a:tr>
              <a:tr h="301000">
                <a:tc>
                  <a:txBody>
                    <a:bodyPr/>
                    <a:lstStyle/>
                    <a:p>
                      <a:r>
                        <a:rPr lang="en-US" sz="1600" dirty="0"/>
                        <a:t>Computers</a:t>
                      </a:r>
                      <a:endParaRPr lang="fr-FR" sz="1600" dirty="0"/>
                    </a:p>
                  </a:txBody>
                  <a:tcPr/>
                </a:tc>
                <a:tc>
                  <a:txBody>
                    <a:bodyPr/>
                    <a:lstStyle/>
                    <a:p>
                      <a:r>
                        <a:rPr lang="fr-FR" dirty="0"/>
                        <a:t>0,91</a:t>
                      </a:r>
                    </a:p>
                  </a:txBody>
                  <a:tcPr/>
                </a:tc>
                <a:extLst>
                  <a:ext uri="{0D108BD9-81ED-4DB2-BD59-A6C34878D82A}">
                    <a16:rowId xmlns:a16="http://schemas.microsoft.com/office/drawing/2014/main" val="1065040909"/>
                  </a:ext>
                </a:extLst>
              </a:tr>
            </a:tbl>
          </a:graphicData>
        </a:graphic>
      </p:graphicFrame>
      <p:sp>
        <p:nvSpPr>
          <p:cNvPr id="8" name="Espace réservé du contenu 2">
            <a:extLst>
              <a:ext uri="{FF2B5EF4-FFF2-40B4-BE49-F238E27FC236}">
                <a16:creationId xmlns:a16="http://schemas.microsoft.com/office/drawing/2014/main" id="{9F0B9D5D-43E8-4375-A395-897271B01313}"/>
              </a:ext>
            </a:extLst>
          </p:cNvPr>
          <p:cNvSpPr txBox="1">
            <a:spLocks/>
          </p:cNvSpPr>
          <p:nvPr/>
        </p:nvSpPr>
        <p:spPr>
          <a:xfrm>
            <a:off x="328473" y="2452310"/>
            <a:ext cx="5166807" cy="367830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fr-FR" i="1" dirty="0"/>
              <a:t>Rand ajusté : 0,14</a:t>
            </a:r>
          </a:p>
          <a:p>
            <a:pPr marL="0" indent="0">
              <a:buNone/>
            </a:pPr>
            <a:r>
              <a:rPr lang="fr-FR" i="1" dirty="0"/>
              <a:t>Matrice de confusion </a:t>
            </a:r>
          </a:p>
          <a:p>
            <a:pPr marL="0" indent="0">
              <a:buNone/>
            </a:pPr>
            <a:endParaRPr lang="fr-FR" i="1" dirty="0"/>
          </a:p>
          <a:p>
            <a:pPr marL="0" indent="0">
              <a:buNone/>
            </a:pPr>
            <a:endParaRPr lang="fr-FR" i="1" dirty="0"/>
          </a:p>
          <a:p>
            <a:pPr marL="0" indent="0">
              <a:buNone/>
            </a:pPr>
            <a:endParaRPr lang="fr-FR" i="1" dirty="0"/>
          </a:p>
          <a:p>
            <a:pPr marL="0" indent="0">
              <a:buNone/>
            </a:pPr>
            <a:endParaRPr lang="fr-FR" i="1" dirty="0"/>
          </a:p>
          <a:p>
            <a:pPr marL="0" indent="0">
              <a:buNone/>
            </a:pPr>
            <a:endParaRPr lang="fr-FR" i="1" dirty="0"/>
          </a:p>
          <a:p>
            <a:pPr marL="0" indent="0">
              <a:buNone/>
            </a:pPr>
            <a:r>
              <a:rPr lang="fr-FR" i="1" dirty="0"/>
              <a:t>Projection sur plan t-SNE</a:t>
            </a:r>
          </a:p>
          <a:p>
            <a:endParaRPr lang="fr-FR" dirty="0">
              <a:solidFill>
                <a:schemeClr val="tx1"/>
              </a:solidFill>
            </a:endParaRPr>
          </a:p>
        </p:txBody>
      </p:sp>
      <p:pic>
        <p:nvPicPr>
          <p:cNvPr id="12" name="Image 11">
            <a:extLst>
              <a:ext uri="{FF2B5EF4-FFF2-40B4-BE49-F238E27FC236}">
                <a16:creationId xmlns:a16="http://schemas.microsoft.com/office/drawing/2014/main" id="{A6F8DA6C-FD04-4CEC-86E4-81107E2AAB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5861" y="2266437"/>
            <a:ext cx="2787263" cy="2043230"/>
          </a:xfrm>
          <a:prstGeom prst="rect">
            <a:avLst/>
          </a:prstGeom>
        </p:spPr>
      </p:pic>
      <p:pic>
        <p:nvPicPr>
          <p:cNvPr id="14" name="Image 13">
            <a:extLst>
              <a:ext uri="{FF2B5EF4-FFF2-40B4-BE49-F238E27FC236}">
                <a16:creationId xmlns:a16="http://schemas.microsoft.com/office/drawing/2014/main" id="{DDA2F999-737D-4709-8DED-91F88B6C6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4895" y="3119376"/>
            <a:ext cx="3039708" cy="2999843"/>
          </a:xfrm>
          <a:prstGeom prst="rect">
            <a:avLst/>
          </a:prstGeom>
        </p:spPr>
      </p:pic>
      <p:sp>
        <p:nvSpPr>
          <p:cNvPr id="15" name="Espace réservé du contenu 2">
            <a:extLst>
              <a:ext uri="{FF2B5EF4-FFF2-40B4-BE49-F238E27FC236}">
                <a16:creationId xmlns:a16="http://schemas.microsoft.com/office/drawing/2014/main" id="{2DF1A8C2-3DEB-40B4-A219-1157D59A8141}"/>
              </a:ext>
            </a:extLst>
          </p:cNvPr>
          <p:cNvSpPr txBox="1">
            <a:spLocks/>
          </p:cNvSpPr>
          <p:nvPr/>
        </p:nvSpPr>
        <p:spPr>
          <a:xfrm>
            <a:off x="328473" y="6036538"/>
            <a:ext cx="11455156" cy="761142"/>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buFont typeface="Wingdings" panose="05000000000000000000" pitchFamily="2" charset="2"/>
              <a:buChar char="Ø"/>
            </a:pPr>
            <a:r>
              <a:rPr lang="fr-FR" b="1" dirty="0"/>
              <a:t>Les résultats en combinant les modèles les plus performants en texte et image ne sont pas meilleurs</a:t>
            </a:r>
            <a:endParaRPr lang="fr-FR" b="1" dirty="0">
              <a:solidFill>
                <a:schemeClr val="tx1"/>
              </a:solidFill>
            </a:endParaRPr>
          </a:p>
        </p:txBody>
      </p:sp>
    </p:spTree>
    <p:extLst>
      <p:ext uri="{BB962C8B-B14F-4D97-AF65-F5344CB8AC3E}">
        <p14:creationId xmlns:p14="http://schemas.microsoft.com/office/powerpoint/2010/main" val="13235925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A05F4838-92FF-405C-9968-2B0B64D4D5DE}"/>
              </a:ext>
            </a:extLst>
          </p:cNvPr>
          <p:cNvSpPr>
            <a:spLocks noGrp="1"/>
          </p:cNvSpPr>
          <p:nvPr>
            <p:ph type="sldNum" sz="quarter" idx="12"/>
          </p:nvPr>
        </p:nvSpPr>
        <p:spPr>
          <a:xfrm>
            <a:off x="11139490" y="6492875"/>
            <a:ext cx="1052510" cy="365125"/>
          </a:xfrm>
        </p:spPr>
        <p:txBody>
          <a:bodyPr/>
          <a:lstStyle/>
          <a:p>
            <a:fld id="{001A16A6-65E7-49EC-B0E0-2BD1E525C29C}" type="slidenum">
              <a:rPr lang="fr-FR" smtClean="0"/>
              <a:t>27</a:t>
            </a:fld>
            <a:endParaRPr lang="fr-FR"/>
          </a:p>
        </p:txBody>
      </p:sp>
      <p:sp>
        <p:nvSpPr>
          <p:cNvPr id="2" name="Titre 1">
            <a:extLst>
              <a:ext uri="{FF2B5EF4-FFF2-40B4-BE49-F238E27FC236}">
                <a16:creationId xmlns:a16="http://schemas.microsoft.com/office/drawing/2014/main" id="{CFA6024E-7313-4DE2-9736-B807CB34D955}"/>
              </a:ext>
            </a:extLst>
          </p:cNvPr>
          <p:cNvSpPr>
            <a:spLocks noGrp="1"/>
          </p:cNvSpPr>
          <p:nvPr>
            <p:ph type="title" idx="4294967295"/>
          </p:nvPr>
        </p:nvSpPr>
        <p:spPr>
          <a:xfrm>
            <a:off x="409575" y="-460375"/>
            <a:ext cx="11029950" cy="1014413"/>
          </a:xfrm>
        </p:spPr>
        <p:txBody>
          <a:bodyPr/>
          <a:lstStyle/>
          <a:p>
            <a:r>
              <a:rPr lang="fr-FR" dirty="0">
                <a:solidFill>
                  <a:schemeClr val="tx1"/>
                </a:solidFill>
              </a:rPr>
              <a:t>Interprétation et Mise à jour</a:t>
            </a:r>
          </a:p>
        </p:txBody>
      </p:sp>
      <p:sp>
        <p:nvSpPr>
          <p:cNvPr id="3" name="Espace réservé du contenu 2">
            <a:extLst>
              <a:ext uri="{FF2B5EF4-FFF2-40B4-BE49-F238E27FC236}">
                <a16:creationId xmlns:a16="http://schemas.microsoft.com/office/drawing/2014/main" id="{3126EDCA-1F61-4368-83B5-E616F8304A7D}"/>
              </a:ext>
            </a:extLst>
          </p:cNvPr>
          <p:cNvSpPr>
            <a:spLocks noGrp="1"/>
          </p:cNvSpPr>
          <p:nvPr>
            <p:ph idx="4294967295"/>
          </p:nvPr>
        </p:nvSpPr>
        <p:spPr>
          <a:xfrm>
            <a:off x="409575" y="536736"/>
            <a:ext cx="11029950" cy="6321263"/>
          </a:xfrm>
        </p:spPr>
        <p:txBody>
          <a:bodyPr>
            <a:normAutofit/>
          </a:bodyPr>
          <a:lstStyle/>
          <a:p>
            <a:r>
              <a:rPr lang="fr-FR" dirty="0"/>
              <a:t>Le modèle combiné ne donne pas de meilleurs résultats</a:t>
            </a:r>
          </a:p>
          <a:p>
            <a:r>
              <a:rPr lang="fr-FR" dirty="0"/>
              <a:t>Les résultats de l’approche supervisée surpassent largement les résultats de clustering avec k-</a:t>
            </a:r>
            <a:r>
              <a:rPr lang="fr-FR" dirty="0" err="1"/>
              <a:t>means</a:t>
            </a:r>
            <a:endParaRPr lang="fr-FR" dirty="0"/>
          </a:p>
          <a:p>
            <a:r>
              <a:rPr lang="fr-FR" b="1" dirty="0"/>
              <a:t>Conclusion sur la faisabilité </a:t>
            </a:r>
          </a:p>
          <a:p>
            <a:pPr lvl="1">
              <a:buFont typeface="Wingdings" panose="05000000000000000000" pitchFamily="2" charset="2"/>
              <a:buChar char="q"/>
            </a:pPr>
            <a:r>
              <a:rPr lang="fr-FR" dirty="0"/>
              <a:t>En mode non supervisé, le moteur peut être mis en place dans un premier temps mais ne peut pas remplacer complètement le rôle du vendeur. Il peut proposer par exemple en un premier temps les catégories les plus probables</a:t>
            </a:r>
          </a:p>
          <a:p>
            <a:pPr lvl="1">
              <a:buFont typeface="Wingdings" panose="05000000000000000000" pitchFamily="2" charset="2"/>
              <a:buChar char="q"/>
            </a:pPr>
            <a:r>
              <a:rPr lang="fr-FR" dirty="0"/>
              <a:t>Si on sélectionne un fonctionnement en mode supervisé la fiabilité du moteur est très bonne et avec l’augmentation des individus sur lesquels la customisation est faite, le moteur peut remplacer l’humain </a:t>
            </a:r>
          </a:p>
          <a:p>
            <a:pPr lvl="1">
              <a:buFont typeface="Wingdings" panose="05000000000000000000" pitchFamily="2" charset="2"/>
              <a:buChar char="q"/>
            </a:pPr>
            <a:endParaRPr lang="fr-FR" dirty="0"/>
          </a:p>
          <a:p>
            <a:r>
              <a:rPr lang="fr-FR" dirty="0"/>
              <a:t>Etapes à faire lors de l’ajout d’un ensemble de nouveaux produits à classifier (extension de dataset):</a:t>
            </a:r>
          </a:p>
          <a:p>
            <a:pPr lvl="1"/>
            <a:r>
              <a:rPr lang="fr-FR" dirty="0"/>
              <a:t>Extraction de descripteurs du nouveau produit (texte et image)</a:t>
            </a:r>
          </a:p>
          <a:p>
            <a:pPr lvl="1"/>
            <a:r>
              <a:rPr lang="fr-FR" dirty="0"/>
              <a:t>Calcul de la distance du vecteur obtenu aux vecteur centroïde de chaque classe </a:t>
            </a:r>
          </a:p>
          <a:p>
            <a:pPr lvl="1"/>
            <a:r>
              <a:rPr lang="fr-FR" dirty="0"/>
              <a:t>Evaluation de la qualité des nouveaux clusters et la stabilité du modèle (série temporelle de rand ajusté) </a:t>
            </a:r>
          </a:p>
          <a:p>
            <a:endParaRPr lang="fr-FR" dirty="0"/>
          </a:p>
          <a:p>
            <a:r>
              <a:rPr lang="fr-FR" dirty="0"/>
              <a:t>Pour la maintenance du modèle, il est impératif de fixer le pourcentage à partir duquel on doit refaire le clustering </a:t>
            </a:r>
          </a:p>
          <a:p>
            <a:pPr lvl="1"/>
            <a:r>
              <a:rPr lang="fr-FR" dirty="0"/>
              <a:t>Nous pouvons examiner la stabilité du modèle à chaque ajout de 5% du nombre total de produits en calculant la série temporelle du rand ajusté entre (1%, 2%) ; (2% , 3%);  (3% , 4%) ; ( 4% ,5%)</a:t>
            </a:r>
          </a:p>
          <a:p>
            <a:pPr lvl="1"/>
            <a:endParaRPr lang="fr-FR" dirty="0"/>
          </a:p>
        </p:txBody>
      </p:sp>
    </p:spTree>
    <p:extLst>
      <p:ext uri="{BB962C8B-B14F-4D97-AF65-F5344CB8AC3E}">
        <p14:creationId xmlns:p14="http://schemas.microsoft.com/office/powerpoint/2010/main" val="15996813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3DD1ED9-7847-4E1F-8455-6A5ECF646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31A3DFEF-67D3-4CCE-BFE8-397D542A4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24E4445D-D137-4867-B463-009D641E9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CC80D46F-EE5E-4AF1-A8B9-B9948FF66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2" name="Titre 1">
            <a:extLst>
              <a:ext uri="{FF2B5EF4-FFF2-40B4-BE49-F238E27FC236}">
                <a16:creationId xmlns:a16="http://schemas.microsoft.com/office/drawing/2014/main" id="{A1ADC0A9-25B4-4549-A0F0-A31ECF9E036A}"/>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fr-FR" sz="4800" dirty="0">
                <a:solidFill>
                  <a:schemeClr val="accent1"/>
                </a:solidFill>
              </a:rPr>
              <a:t>Synthèse</a:t>
            </a:r>
            <a:r>
              <a:rPr lang="en-US" sz="4800" dirty="0">
                <a:solidFill>
                  <a:schemeClr val="accent1"/>
                </a:solidFill>
              </a:rPr>
              <a:t> et conclusion</a:t>
            </a:r>
          </a:p>
        </p:txBody>
      </p:sp>
      <p:sp>
        <p:nvSpPr>
          <p:cNvPr id="18" name="Rectangle 17">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 name="Espace réservé du numéro de diapositive 2">
            <a:extLst>
              <a:ext uri="{FF2B5EF4-FFF2-40B4-BE49-F238E27FC236}">
                <a16:creationId xmlns:a16="http://schemas.microsoft.com/office/drawing/2014/main" id="{5CE6BDCA-6FD6-4594-B598-DE1719DACB1A}"/>
              </a:ext>
            </a:extLst>
          </p:cNvPr>
          <p:cNvSpPr>
            <a:spLocks noGrp="1"/>
          </p:cNvSpPr>
          <p:nvPr>
            <p:ph type="sldNum" sz="quarter" idx="12"/>
          </p:nvPr>
        </p:nvSpPr>
        <p:spPr>
          <a:xfrm>
            <a:off x="11139492" y="6492875"/>
            <a:ext cx="1052508" cy="365125"/>
          </a:xfrm>
        </p:spPr>
        <p:txBody>
          <a:bodyPr/>
          <a:lstStyle/>
          <a:p>
            <a:fld id="{001A16A6-65E7-49EC-B0E0-2BD1E525C29C}" type="slidenum">
              <a:rPr lang="fr-FR" smtClean="0"/>
              <a:t>28</a:t>
            </a:fld>
            <a:endParaRPr lang="fr-FR" dirty="0"/>
          </a:p>
        </p:txBody>
      </p:sp>
    </p:spTree>
    <p:extLst>
      <p:ext uri="{BB962C8B-B14F-4D97-AF65-F5344CB8AC3E}">
        <p14:creationId xmlns:p14="http://schemas.microsoft.com/office/powerpoint/2010/main" val="3723189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D17FC0-E1E9-40A1-967E-37397CEFE27B}"/>
              </a:ext>
            </a:extLst>
          </p:cNvPr>
          <p:cNvSpPr>
            <a:spLocks noGrp="1"/>
          </p:cNvSpPr>
          <p:nvPr>
            <p:ph type="title"/>
          </p:nvPr>
        </p:nvSpPr>
        <p:spPr/>
        <p:txBody>
          <a:bodyPr/>
          <a:lstStyle/>
          <a:p>
            <a:r>
              <a:rPr lang="fr-FR" dirty="0"/>
              <a:t>Synthèse et conclusion</a:t>
            </a:r>
          </a:p>
        </p:txBody>
      </p:sp>
      <p:sp>
        <p:nvSpPr>
          <p:cNvPr id="3" name="Espace réservé du contenu 2">
            <a:extLst>
              <a:ext uri="{FF2B5EF4-FFF2-40B4-BE49-F238E27FC236}">
                <a16:creationId xmlns:a16="http://schemas.microsoft.com/office/drawing/2014/main" id="{DE0806EE-4A2D-402B-956A-2C0282749F56}"/>
              </a:ext>
            </a:extLst>
          </p:cNvPr>
          <p:cNvSpPr>
            <a:spLocks noGrp="1"/>
          </p:cNvSpPr>
          <p:nvPr>
            <p:ph idx="1"/>
          </p:nvPr>
        </p:nvSpPr>
        <p:spPr>
          <a:xfrm>
            <a:off x="581192" y="1954924"/>
            <a:ext cx="11029615" cy="4903076"/>
          </a:xfrm>
        </p:spPr>
        <p:txBody>
          <a:bodyPr>
            <a:normAutofit lnSpcReduction="10000"/>
          </a:bodyPr>
          <a:lstStyle/>
          <a:p>
            <a:r>
              <a:rPr lang="fr-FR" dirty="0"/>
              <a:t>Notions apprises :</a:t>
            </a:r>
          </a:p>
          <a:p>
            <a:pPr lvl="1"/>
            <a:r>
              <a:rPr lang="fr-FR" dirty="0"/>
              <a:t>Prétraitement et Vectorisation de texte</a:t>
            </a:r>
          </a:p>
          <a:p>
            <a:pPr lvl="1"/>
            <a:r>
              <a:rPr lang="fr-FR" dirty="0"/>
              <a:t>Apprentissage de descripteurs et filtrage d’images</a:t>
            </a:r>
          </a:p>
          <a:p>
            <a:pPr lvl="1"/>
            <a:r>
              <a:rPr lang="fr-FR" dirty="0"/>
              <a:t>Classification multi-classe (modèles supervisée et non supervisée) </a:t>
            </a:r>
          </a:p>
          <a:p>
            <a:pPr lvl="1"/>
            <a:r>
              <a:rPr lang="fr-FR" dirty="0"/>
              <a:t>Métriques d’évaluation des modèles supervisés et non supervisé</a:t>
            </a:r>
          </a:p>
          <a:p>
            <a:pPr lvl="1"/>
            <a:endParaRPr lang="fr-FR" dirty="0"/>
          </a:p>
          <a:p>
            <a:r>
              <a:rPr lang="fr-FR" dirty="0"/>
              <a:t>Fonctionnement des réseaux de neurones profonds CNN pour le format image et l’architecture </a:t>
            </a:r>
            <a:r>
              <a:rPr lang="fr-FR" dirty="0" err="1"/>
              <a:t>transformers</a:t>
            </a:r>
            <a:r>
              <a:rPr lang="fr-FR" dirty="0"/>
              <a:t>  pour le format de données texte</a:t>
            </a:r>
          </a:p>
          <a:p>
            <a:r>
              <a:rPr lang="fr-FR" dirty="0"/>
              <a:t>Process de classification de nouveaux produits en se basant sur une couche supervisée supplémentaire</a:t>
            </a:r>
          </a:p>
          <a:p>
            <a:pPr marL="0" indent="0">
              <a:buNone/>
            </a:pPr>
            <a:endParaRPr lang="fr-FR" dirty="0"/>
          </a:p>
          <a:p>
            <a:r>
              <a:rPr lang="fr-FR" dirty="0"/>
              <a:t>Perspectives : </a:t>
            </a:r>
          </a:p>
          <a:p>
            <a:pPr lvl="1"/>
            <a:r>
              <a:rPr lang="fr-FR" dirty="0"/>
              <a:t>Tester avec d’autres modèles et comparer </a:t>
            </a:r>
          </a:p>
          <a:p>
            <a:pPr lvl="1"/>
            <a:r>
              <a:rPr lang="fr-FR" dirty="0"/>
              <a:t>Mettre en place des fonctions pour l’évolution du dataset et de calcul de la durée de vie du modèle</a:t>
            </a:r>
          </a:p>
          <a:p>
            <a:endParaRPr lang="fr-FR" dirty="0"/>
          </a:p>
        </p:txBody>
      </p:sp>
      <p:sp>
        <p:nvSpPr>
          <p:cNvPr id="4" name="Espace réservé du numéro de diapositive 3">
            <a:extLst>
              <a:ext uri="{FF2B5EF4-FFF2-40B4-BE49-F238E27FC236}">
                <a16:creationId xmlns:a16="http://schemas.microsoft.com/office/drawing/2014/main" id="{2A0FE2DC-39F6-49FF-A667-302560250AA8}"/>
              </a:ext>
            </a:extLst>
          </p:cNvPr>
          <p:cNvSpPr>
            <a:spLocks noGrp="1"/>
          </p:cNvSpPr>
          <p:nvPr>
            <p:ph type="sldNum" sz="quarter" idx="12"/>
          </p:nvPr>
        </p:nvSpPr>
        <p:spPr>
          <a:xfrm>
            <a:off x="11139492" y="6492875"/>
            <a:ext cx="1052508" cy="365125"/>
          </a:xfrm>
        </p:spPr>
        <p:txBody>
          <a:bodyPr/>
          <a:lstStyle/>
          <a:p>
            <a:fld id="{001A16A6-65E7-49EC-B0E0-2BD1E525C29C}" type="slidenum">
              <a:rPr lang="fr-FR" smtClean="0"/>
              <a:t>29</a:t>
            </a:fld>
            <a:endParaRPr lang="fr-FR" dirty="0"/>
          </a:p>
        </p:txBody>
      </p:sp>
    </p:spTree>
    <p:extLst>
      <p:ext uri="{BB962C8B-B14F-4D97-AF65-F5344CB8AC3E}">
        <p14:creationId xmlns:p14="http://schemas.microsoft.com/office/powerpoint/2010/main" val="2000638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3DD1ED9-7847-4E1F-8455-6A5ECF646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31A3DFEF-67D3-4CCE-BFE8-397D542A4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24E4445D-D137-4867-B463-009D641E9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CC80D46F-EE5E-4AF1-A8B9-B9948FF66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A1ADC0A9-25B4-4549-A0F0-A31ECF9E036A}"/>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dirty="0" err="1">
                <a:solidFill>
                  <a:schemeClr val="accent1"/>
                </a:solidFill>
              </a:rPr>
              <a:t>Contexte</a:t>
            </a:r>
            <a:r>
              <a:rPr lang="en-US" sz="4800" dirty="0">
                <a:solidFill>
                  <a:schemeClr val="accent1"/>
                </a:solidFill>
              </a:rPr>
              <a:t>, </a:t>
            </a:r>
            <a:r>
              <a:rPr lang="en-US" sz="4800" dirty="0" err="1">
                <a:solidFill>
                  <a:schemeClr val="accent1"/>
                </a:solidFill>
              </a:rPr>
              <a:t>problématique</a:t>
            </a:r>
            <a:r>
              <a:rPr lang="en-US" sz="4800" dirty="0">
                <a:solidFill>
                  <a:schemeClr val="accent1"/>
                </a:solidFill>
              </a:rPr>
              <a:t> et </a:t>
            </a:r>
            <a:r>
              <a:rPr lang="en-US" sz="4800" dirty="0" err="1">
                <a:solidFill>
                  <a:schemeClr val="accent1"/>
                </a:solidFill>
              </a:rPr>
              <a:t>objectifs</a:t>
            </a:r>
            <a:r>
              <a:rPr lang="en-US" sz="4800" dirty="0">
                <a:solidFill>
                  <a:schemeClr val="accent1"/>
                </a:solidFill>
              </a:rPr>
              <a:t> </a:t>
            </a:r>
          </a:p>
        </p:txBody>
      </p:sp>
      <p:sp>
        <p:nvSpPr>
          <p:cNvPr id="18" name="Rectangle 17">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 name="Espace réservé du numéro de diapositive 2">
            <a:extLst>
              <a:ext uri="{FF2B5EF4-FFF2-40B4-BE49-F238E27FC236}">
                <a16:creationId xmlns:a16="http://schemas.microsoft.com/office/drawing/2014/main" id="{E6C90317-6E6A-45D3-94F0-DA8BF468B0FE}"/>
              </a:ext>
            </a:extLst>
          </p:cNvPr>
          <p:cNvSpPr>
            <a:spLocks noGrp="1"/>
          </p:cNvSpPr>
          <p:nvPr>
            <p:ph type="sldNum" sz="quarter" idx="12"/>
          </p:nvPr>
        </p:nvSpPr>
        <p:spPr>
          <a:xfrm>
            <a:off x="11139492" y="6517389"/>
            <a:ext cx="1052508" cy="365125"/>
          </a:xfrm>
        </p:spPr>
        <p:txBody>
          <a:bodyPr/>
          <a:lstStyle/>
          <a:p>
            <a:fld id="{001A16A6-65E7-49EC-B0E0-2BD1E525C29C}" type="slidenum">
              <a:rPr lang="fr-FR" smtClean="0"/>
              <a:t>3</a:t>
            </a:fld>
            <a:endParaRPr lang="fr-FR"/>
          </a:p>
        </p:txBody>
      </p:sp>
    </p:spTree>
    <p:extLst>
      <p:ext uri="{BB962C8B-B14F-4D97-AF65-F5344CB8AC3E}">
        <p14:creationId xmlns:p14="http://schemas.microsoft.com/office/powerpoint/2010/main" val="33680021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27">
            <a:extLst>
              <a:ext uri="{FF2B5EF4-FFF2-40B4-BE49-F238E27FC236}">
                <a16:creationId xmlns:a16="http://schemas.microsoft.com/office/drawing/2014/main" id="{E3DD1ED9-7847-4E1F-8455-6A5ECF646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29">
            <a:extLst>
              <a:ext uri="{FF2B5EF4-FFF2-40B4-BE49-F238E27FC236}">
                <a16:creationId xmlns:a16="http://schemas.microsoft.com/office/drawing/2014/main" id="{31A3DFEF-67D3-4CCE-BFE8-397D542A4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31">
            <a:extLst>
              <a:ext uri="{FF2B5EF4-FFF2-40B4-BE49-F238E27FC236}">
                <a16:creationId xmlns:a16="http://schemas.microsoft.com/office/drawing/2014/main" id="{24E4445D-D137-4867-B463-009D641E9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33">
            <a:extLst>
              <a:ext uri="{FF2B5EF4-FFF2-40B4-BE49-F238E27FC236}">
                <a16:creationId xmlns:a16="http://schemas.microsoft.com/office/drawing/2014/main" id="{CC80D46F-EE5E-4AF1-A8B9-B9948FF66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48" name="Rectangle 35">
            <a:extLst>
              <a:ext uri="{FF2B5EF4-FFF2-40B4-BE49-F238E27FC236}">
                <a16:creationId xmlns:a16="http://schemas.microsoft.com/office/drawing/2014/main" id="{34BFB7C5-23B6-4047-BF5E-F9EEBB437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37">
            <a:extLst>
              <a:ext uri="{FF2B5EF4-FFF2-40B4-BE49-F238E27FC236}">
                <a16:creationId xmlns:a16="http://schemas.microsoft.com/office/drawing/2014/main" id="{FBC3CD9F-A361-4496-A6E0-24338B2A69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1191" y="457201"/>
            <a:ext cx="1106164" cy="585973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39">
            <a:extLst>
              <a:ext uri="{FF2B5EF4-FFF2-40B4-BE49-F238E27FC236}">
                <a16:creationId xmlns:a16="http://schemas.microsoft.com/office/drawing/2014/main" id="{D37DA931-62D6-4B32-9103-84C0960AE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420" y="457200"/>
            <a:ext cx="6248454" cy="585973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F95D213A-F5D8-4896-A151-FFE298F39561}"/>
              </a:ext>
            </a:extLst>
          </p:cNvPr>
          <p:cNvSpPr>
            <a:spLocks noGrp="1"/>
          </p:cNvSpPr>
          <p:nvPr>
            <p:ph type="title"/>
          </p:nvPr>
        </p:nvSpPr>
        <p:spPr>
          <a:xfrm>
            <a:off x="2156346" y="849745"/>
            <a:ext cx="5526993" cy="4745836"/>
          </a:xfrm>
        </p:spPr>
        <p:txBody>
          <a:bodyPr vert="horz" lIns="91440" tIns="45720" rIns="91440" bIns="45720" rtlCol="0" anchor="ctr">
            <a:normAutofit/>
          </a:bodyPr>
          <a:lstStyle/>
          <a:p>
            <a:r>
              <a:rPr lang="en-US" sz="6000">
                <a:solidFill>
                  <a:srgbClr val="FFFFFF"/>
                </a:solidFill>
              </a:rPr>
              <a:t>Merci pour votre attention</a:t>
            </a:r>
          </a:p>
        </p:txBody>
      </p:sp>
      <p:sp>
        <p:nvSpPr>
          <p:cNvPr id="51" name="Rectangle 41">
            <a:extLst>
              <a:ext uri="{FF2B5EF4-FFF2-40B4-BE49-F238E27FC236}">
                <a16:creationId xmlns:a16="http://schemas.microsoft.com/office/drawing/2014/main" id="{4695E140-9B6E-43E9-B17E-CDFE3FCA8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453642"/>
            <a:ext cx="3615595" cy="5863293"/>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Espace réservé du numéro de diapositive 3">
            <a:extLst>
              <a:ext uri="{FF2B5EF4-FFF2-40B4-BE49-F238E27FC236}">
                <a16:creationId xmlns:a16="http://schemas.microsoft.com/office/drawing/2014/main" id="{5D9F8112-0EC9-41E4-B6BA-26FF9037664D}"/>
              </a:ext>
            </a:extLst>
          </p:cNvPr>
          <p:cNvSpPr>
            <a:spLocks noGrp="1"/>
          </p:cNvSpPr>
          <p:nvPr>
            <p:ph type="sldNum" sz="quarter" idx="12"/>
          </p:nvPr>
        </p:nvSpPr>
        <p:spPr>
          <a:xfrm>
            <a:off x="11175560" y="6492875"/>
            <a:ext cx="1016440" cy="365125"/>
          </a:xfrm>
        </p:spPr>
        <p:txBody>
          <a:bodyPr vert="horz" lIns="91440" tIns="45720" rIns="91440" bIns="45720" rtlCol="0" anchor="ctr">
            <a:normAutofit/>
          </a:bodyPr>
          <a:lstStyle/>
          <a:p>
            <a:pPr>
              <a:spcAft>
                <a:spcPts val="600"/>
              </a:spcAft>
            </a:pPr>
            <a:fld id="{001A16A6-65E7-49EC-B0E0-2BD1E525C29C}" type="slidenum">
              <a:rPr lang="en-US">
                <a:solidFill>
                  <a:schemeClr val="tx1">
                    <a:alpha val="80000"/>
                  </a:schemeClr>
                </a:solidFill>
              </a:rPr>
              <a:pPr>
                <a:spcAft>
                  <a:spcPts val="600"/>
                </a:spcAft>
              </a:pPr>
              <a:t>30</a:t>
            </a:fld>
            <a:endParaRPr lang="en-US">
              <a:solidFill>
                <a:schemeClr val="tx1">
                  <a:alpha val="80000"/>
                </a:schemeClr>
              </a:solidFill>
            </a:endParaRPr>
          </a:p>
        </p:txBody>
      </p:sp>
    </p:spTree>
    <p:extLst>
      <p:ext uri="{BB962C8B-B14F-4D97-AF65-F5344CB8AC3E}">
        <p14:creationId xmlns:p14="http://schemas.microsoft.com/office/powerpoint/2010/main" val="3973845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A4EC13-4778-41B0-814B-B3779A1028A2}"/>
              </a:ext>
            </a:extLst>
          </p:cNvPr>
          <p:cNvSpPr>
            <a:spLocks noGrp="1"/>
          </p:cNvSpPr>
          <p:nvPr>
            <p:ph type="title"/>
          </p:nvPr>
        </p:nvSpPr>
        <p:spPr/>
        <p:txBody>
          <a:bodyPr/>
          <a:lstStyle/>
          <a:p>
            <a:r>
              <a:rPr lang="fr-FR" dirty="0"/>
              <a:t>Contexte, problématiques et objectifs </a:t>
            </a:r>
          </a:p>
        </p:txBody>
      </p:sp>
      <p:sp>
        <p:nvSpPr>
          <p:cNvPr id="3" name="Espace réservé du contenu 2">
            <a:extLst>
              <a:ext uri="{FF2B5EF4-FFF2-40B4-BE49-F238E27FC236}">
                <a16:creationId xmlns:a16="http://schemas.microsoft.com/office/drawing/2014/main" id="{37D7415E-ACC7-403A-80E1-7BA5A50F4D37}"/>
              </a:ext>
            </a:extLst>
          </p:cNvPr>
          <p:cNvSpPr>
            <a:spLocks noGrp="1"/>
          </p:cNvSpPr>
          <p:nvPr>
            <p:ph idx="1"/>
          </p:nvPr>
        </p:nvSpPr>
        <p:spPr>
          <a:xfrm>
            <a:off x="411018" y="1832869"/>
            <a:ext cx="11369964" cy="4772878"/>
          </a:xfrm>
        </p:spPr>
        <p:txBody>
          <a:bodyPr>
            <a:normAutofit/>
          </a:bodyPr>
          <a:lstStyle/>
          <a:p>
            <a:pPr marL="0" indent="0" algn="just">
              <a:buNone/>
            </a:pPr>
            <a:r>
              <a:rPr lang="fr-FR" b="1" dirty="0">
                <a:latin typeface="Montserrat" panose="00000500000000000000" pitchFamily="2" charset="0"/>
              </a:rPr>
              <a:t>Contexte et problématiques </a:t>
            </a:r>
            <a:r>
              <a:rPr lang="fr-FR" dirty="0">
                <a:latin typeface="Montserrat" panose="00000500000000000000" pitchFamily="2" charset="0"/>
              </a:rPr>
              <a:t>:</a:t>
            </a:r>
          </a:p>
          <a:p>
            <a:pPr lvl="1" algn="just"/>
            <a:r>
              <a:rPr lang="fr-FR" dirty="0">
                <a:latin typeface="Montserrat" panose="00000500000000000000" pitchFamily="2" charset="0"/>
              </a:rPr>
              <a:t>P</a:t>
            </a:r>
            <a:r>
              <a:rPr lang="fr-FR" b="0" i="0" dirty="0">
                <a:effectLst/>
                <a:latin typeface="Montserrat" panose="00000500000000000000" pitchFamily="2" charset="0"/>
              </a:rPr>
              <a:t>rojet de marketplace e-commerce que veut lancer l’entreprise « place de marché »</a:t>
            </a:r>
          </a:p>
          <a:p>
            <a:pPr lvl="1" algn="just"/>
            <a:r>
              <a:rPr lang="fr-FR" dirty="0">
                <a:latin typeface="Montserrat" panose="00000500000000000000" pitchFamily="2" charset="0"/>
              </a:rPr>
              <a:t>La </a:t>
            </a:r>
            <a:r>
              <a:rPr lang="fr-FR" b="0" i="0" dirty="0">
                <a:effectLst/>
                <a:latin typeface="Montserrat" panose="00000500000000000000" pitchFamily="2" charset="0"/>
              </a:rPr>
              <a:t>mise en ligne des produits par les vendeurs passe par une phase de </a:t>
            </a:r>
            <a:r>
              <a:rPr lang="fr-FR" b="1" i="0" dirty="0">
                <a:effectLst/>
                <a:latin typeface="Montserrat" panose="00000500000000000000" pitchFamily="2" charset="0"/>
              </a:rPr>
              <a:t>catégorisation manuelle </a:t>
            </a:r>
            <a:r>
              <a:rPr lang="fr-FR" b="0" i="0" dirty="0">
                <a:effectLst/>
                <a:latin typeface="Montserrat" panose="00000500000000000000" pitchFamily="2" charset="0"/>
              </a:rPr>
              <a:t>et couteuse </a:t>
            </a:r>
          </a:p>
          <a:p>
            <a:pPr lvl="1" algn="just"/>
            <a:r>
              <a:rPr lang="fr-FR" dirty="0">
                <a:latin typeface="Montserrat" panose="00000500000000000000" pitchFamily="2" charset="0"/>
              </a:rPr>
              <a:t>Une </a:t>
            </a:r>
            <a:r>
              <a:rPr lang="fr-FR" b="0" i="0" dirty="0">
                <a:effectLst/>
                <a:latin typeface="Montserrat" panose="00000500000000000000" pitchFamily="2" charset="0"/>
              </a:rPr>
              <a:t>évolution importante </a:t>
            </a:r>
            <a:r>
              <a:rPr lang="fr-FR" dirty="0">
                <a:latin typeface="Montserrat" panose="00000500000000000000" pitchFamily="2" charset="0"/>
              </a:rPr>
              <a:t>du nombre de produits du site est prévue (</a:t>
            </a:r>
            <a:r>
              <a:rPr lang="fr-FR" b="1" dirty="0">
                <a:latin typeface="Montserrat" panose="00000500000000000000" pitchFamily="2" charset="0"/>
              </a:rPr>
              <a:t>passage à l’échelle</a:t>
            </a:r>
            <a:r>
              <a:rPr lang="fr-FR" dirty="0">
                <a:latin typeface="Montserrat" panose="00000500000000000000" pitchFamily="2" charset="0"/>
              </a:rPr>
              <a:t>)</a:t>
            </a:r>
          </a:p>
          <a:p>
            <a:pPr lvl="1" algn="just"/>
            <a:endParaRPr lang="fr-FR" dirty="0">
              <a:latin typeface="Montserrat" panose="00000500000000000000" pitchFamily="2" charset="0"/>
            </a:endParaRPr>
          </a:p>
          <a:p>
            <a:pPr marL="0" indent="0" algn="just">
              <a:buNone/>
            </a:pPr>
            <a:r>
              <a:rPr lang="fr-FR" b="1" i="0" dirty="0">
                <a:effectLst/>
                <a:latin typeface="Montserrat" panose="00000500000000000000" pitchFamily="2" charset="0"/>
              </a:rPr>
              <a:t>Objectif</a:t>
            </a:r>
            <a:r>
              <a:rPr lang="fr-FR" b="0" i="0" dirty="0">
                <a:effectLst/>
                <a:latin typeface="Montserrat" panose="00000500000000000000" pitchFamily="2" charset="0"/>
              </a:rPr>
              <a:t> : </a:t>
            </a:r>
          </a:p>
          <a:p>
            <a:pPr marL="0" indent="0" algn="just">
              <a:buNone/>
            </a:pPr>
            <a:r>
              <a:rPr lang="fr-FR" dirty="0">
                <a:latin typeface="Montserrat" panose="00000500000000000000" pitchFamily="2" charset="0"/>
              </a:rPr>
              <a:t>é</a:t>
            </a:r>
            <a:r>
              <a:rPr lang="fr-FR" b="0" i="0" dirty="0">
                <a:effectLst/>
                <a:latin typeface="Montserrat" panose="00000500000000000000" pitchFamily="2" charset="0"/>
              </a:rPr>
              <a:t>tude de faisabilité d’un moteur de classification ayant pour but </a:t>
            </a:r>
            <a:r>
              <a:rPr lang="fr-FR" b="0" i="1" u="sng" dirty="0">
                <a:effectLst/>
                <a:latin typeface="Montserrat" panose="00000500000000000000" pitchFamily="2" charset="0"/>
              </a:rPr>
              <a:t>d’améliorer l’expérience utilisateur </a:t>
            </a:r>
            <a:r>
              <a:rPr lang="fr-FR" b="0" i="0" dirty="0">
                <a:effectLst/>
                <a:latin typeface="Montserrat" panose="00000500000000000000" pitchFamily="2" charset="0"/>
              </a:rPr>
              <a:t>et faire face aux challenges d’un </a:t>
            </a:r>
            <a:r>
              <a:rPr lang="fr-FR" i="1" u="sng" dirty="0">
                <a:latin typeface="Montserrat" panose="00000500000000000000" pitchFamily="2" charset="0"/>
              </a:rPr>
              <a:t>passage à l’échelle </a:t>
            </a:r>
            <a:r>
              <a:rPr lang="fr-FR" b="0" i="0" dirty="0">
                <a:effectLst/>
                <a:latin typeface="Montserrat" panose="00000500000000000000" pitchFamily="2" charset="0"/>
              </a:rPr>
              <a:t>en :</a:t>
            </a:r>
          </a:p>
          <a:p>
            <a:pPr marL="0" indent="0" algn="just">
              <a:buNone/>
            </a:pPr>
            <a:endParaRPr lang="fr-FR" b="0" i="0" dirty="0">
              <a:effectLst/>
              <a:latin typeface="Montserrat" panose="00000500000000000000" pitchFamily="2" charset="0"/>
            </a:endParaRPr>
          </a:p>
          <a:p>
            <a:pPr marL="666900" lvl="1" indent="-342900" algn="just">
              <a:buFont typeface="+mj-lt"/>
              <a:buAutoNum type="arabicParenR"/>
            </a:pPr>
            <a:r>
              <a:rPr lang="fr-FR" dirty="0">
                <a:latin typeface="Montserrat" panose="00000500000000000000" pitchFamily="2" charset="0"/>
              </a:rPr>
              <a:t>Classifiant les produits en </a:t>
            </a:r>
            <a:r>
              <a:rPr lang="fr-FR" b="0" i="0" dirty="0">
                <a:effectLst/>
                <a:latin typeface="Montserrat" panose="00000500000000000000" pitchFamily="2" charset="0"/>
              </a:rPr>
              <a:t>se basant sur </a:t>
            </a:r>
            <a:r>
              <a:rPr lang="fr-FR" dirty="0">
                <a:latin typeface="Montserrat" panose="00000500000000000000" pitchFamily="2" charset="0"/>
              </a:rPr>
              <a:t>des méthodes NLP et méthodes de traitement d’images</a:t>
            </a:r>
            <a:endParaRPr lang="fr-FR" b="0" i="0" dirty="0">
              <a:effectLst/>
              <a:latin typeface="Montserrat" panose="00000500000000000000" pitchFamily="2" charset="0"/>
            </a:endParaRPr>
          </a:p>
          <a:p>
            <a:pPr marL="666900" lvl="1" indent="-342900" algn="just">
              <a:buFont typeface="+mj-lt"/>
              <a:buAutoNum type="arabicParenR"/>
            </a:pPr>
            <a:r>
              <a:rPr lang="fr-FR" b="0" i="0" dirty="0">
                <a:effectLst/>
                <a:latin typeface="Montserrat" panose="00000500000000000000" pitchFamily="2" charset="0"/>
              </a:rPr>
              <a:t>Fusionnant les modèles et dégageant la synthèse sur la faisabilité du moteur</a:t>
            </a:r>
          </a:p>
        </p:txBody>
      </p:sp>
      <p:sp>
        <p:nvSpPr>
          <p:cNvPr id="7" name="Espace réservé du numéro de diapositive 6">
            <a:extLst>
              <a:ext uri="{FF2B5EF4-FFF2-40B4-BE49-F238E27FC236}">
                <a16:creationId xmlns:a16="http://schemas.microsoft.com/office/drawing/2014/main" id="{1566A9F3-9545-4682-8548-8EAEF4FDC665}"/>
              </a:ext>
            </a:extLst>
          </p:cNvPr>
          <p:cNvSpPr>
            <a:spLocks noGrp="1"/>
          </p:cNvSpPr>
          <p:nvPr>
            <p:ph type="sldNum" sz="quarter" idx="12"/>
          </p:nvPr>
        </p:nvSpPr>
        <p:spPr>
          <a:xfrm>
            <a:off x="11084554" y="6492875"/>
            <a:ext cx="1052508" cy="365125"/>
          </a:xfrm>
        </p:spPr>
        <p:txBody>
          <a:bodyPr/>
          <a:lstStyle/>
          <a:p>
            <a:fld id="{001A16A6-65E7-49EC-B0E0-2BD1E525C29C}" type="slidenum">
              <a:rPr lang="fr-FR" smtClean="0"/>
              <a:t>4</a:t>
            </a:fld>
            <a:endParaRPr lang="fr-FR" dirty="0"/>
          </a:p>
        </p:txBody>
      </p:sp>
    </p:spTree>
    <p:extLst>
      <p:ext uri="{BB962C8B-B14F-4D97-AF65-F5344CB8AC3E}">
        <p14:creationId xmlns:p14="http://schemas.microsoft.com/office/powerpoint/2010/main" val="164383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A4EC13-4778-41B0-814B-B3779A1028A2}"/>
              </a:ext>
            </a:extLst>
          </p:cNvPr>
          <p:cNvSpPr>
            <a:spLocks noGrp="1"/>
          </p:cNvSpPr>
          <p:nvPr>
            <p:ph type="title"/>
          </p:nvPr>
        </p:nvSpPr>
        <p:spPr/>
        <p:txBody>
          <a:bodyPr/>
          <a:lstStyle/>
          <a:p>
            <a:r>
              <a:rPr lang="fr-FR" dirty="0"/>
              <a:t>Contexte, problématiques et objectifs </a:t>
            </a:r>
          </a:p>
        </p:txBody>
      </p:sp>
      <p:sp>
        <p:nvSpPr>
          <p:cNvPr id="3" name="Espace réservé du contenu 2">
            <a:extLst>
              <a:ext uri="{FF2B5EF4-FFF2-40B4-BE49-F238E27FC236}">
                <a16:creationId xmlns:a16="http://schemas.microsoft.com/office/drawing/2014/main" id="{37D7415E-ACC7-403A-80E1-7BA5A50F4D37}"/>
              </a:ext>
            </a:extLst>
          </p:cNvPr>
          <p:cNvSpPr>
            <a:spLocks noGrp="1"/>
          </p:cNvSpPr>
          <p:nvPr>
            <p:ph idx="1"/>
          </p:nvPr>
        </p:nvSpPr>
        <p:spPr>
          <a:xfrm>
            <a:off x="195943" y="1592217"/>
            <a:ext cx="11585039" cy="5020322"/>
          </a:xfrm>
        </p:spPr>
        <p:txBody>
          <a:bodyPr>
            <a:normAutofit/>
          </a:bodyPr>
          <a:lstStyle/>
          <a:p>
            <a:pPr marL="0" indent="0" algn="just">
              <a:buNone/>
            </a:pPr>
            <a:r>
              <a:rPr lang="fr-FR" b="1" i="0" dirty="0">
                <a:effectLst/>
                <a:latin typeface="Montserrat" panose="00000500000000000000" pitchFamily="2" charset="0"/>
              </a:rPr>
              <a:t>   Etapes du travail </a:t>
            </a:r>
            <a:r>
              <a:rPr lang="fr-FR" b="0" i="0" dirty="0">
                <a:effectLst/>
                <a:latin typeface="Montserrat" panose="00000500000000000000" pitchFamily="2" charset="0"/>
              </a:rPr>
              <a:t>:</a:t>
            </a:r>
          </a:p>
          <a:p>
            <a:pPr lvl="1" algn="just"/>
            <a:r>
              <a:rPr lang="fr-FR" b="0" i="0" dirty="0">
                <a:effectLst/>
                <a:latin typeface="Montserrat" panose="00000500000000000000" pitchFamily="2" charset="0"/>
              </a:rPr>
              <a:t>Partie NLP :</a:t>
            </a:r>
          </a:p>
          <a:p>
            <a:pPr lvl="2" algn="just"/>
            <a:r>
              <a:rPr lang="fr-FR" b="0" i="0" dirty="0">
                <a:effectLst/>
                <a:latin typeface="Montserrat" panose="00000500000000000000" pitchFamily="2" charset="0"/>
              </a:rPr>
              <a:t>Transformer les descriptions (</a:t>
            </a:r>
            <a:r>
              <a:rPr lang="fr-FR" b="1" i="0" dirty="0">
                <a:effectLst/>
                <a:latin typeface="Montserrat" panose="00000500000000000000" pitchFamily="2" charset="0"/>
              </a:rPr>
              <a:t>vectorisation, </a:t>
            </a:r>
            <a:r>
              <a:rPr lang="fr-FR" b="1" i="0" dirty="0" err="1">
                <a:effectLst/>
                <a:latin typeface="Montserrat" panose="00000500000000000000" pitchFamily="2" charset="0"/>
              </a:rPr>
              <a:t>word</a:t>
            </a:r>
            <a:r>
              <a:rPr lang="fr-FR" b="1" i="0" dirty="0">
                <a:effectLst/>
                <a:latin typeface="Montserrat" panose="00000500000000000000" pitchFamily="2" charset="0"/>
              </a:rPr>
              <a:t> </a:t>
            </a:r>
            <a:r>
              <a:rPr lang="fr-FR" b="1" i="0" dirty="0" err="1">
                <a:effectLst/>
                <a:latin typeface="Montserrat" panose="00000500000000000000" pitchFamily="2" charset="0"/>
              </a:rPr>
              <a:t>embedding</a:t>
            </a:r>
            <a:r>
              <a:rPr lang="fr-FR" b="0" i="0" dirty="0">
                <a:effectLst/>
                <a:latin typeface="Montserrat" panose="00000500000000000000" pitchFamily="2" charset="0"/>
              </a:rPr>
              <a:t>)</a:t>
            </a:r>
          </a:p>
          <a:p>
            <a:pPr lvl="2" algn="just"/>
            <a:r>
              <a:rPr lang="fr-FR" b="0" i="0" dirty="0">
                <a:effectLst/>
                <a:latin typeface="Montserrat" panose="00000500000000000000" pitchFamily="2" charset="0"/>
              </a:rPr>
              <a:t>Classifier les produits avec un modèle de classification </a:t>
            </a:r>
            <a:r>
              <a:rPr lang="fr-FR" b="1" i="0" dirty="0">
                <a:effectLst/>
                <a:latin typeface="Montserrat" panose="00000500000000000000" pitchFamily="2" charset="0"/>
              </a:rPr>
              <a:t>non supervisée </a:t>
            </a:r>
            <a:endParaRPr lang="fr-FR" b="0" i="0" dirty="0">
              <a:effectLst/>
              <a:latin typeface="Montserrat" panose="00000500000000000000" pitchFamily="2" charset="0"/>
            </a:endParaRPr>
          </a:p>
          <a:p>
            <a:pPr lvl="1" algn="just"/>
            <a:r>
              <a:rPr lang="fr-FR" dirty="0">
                <a:latin typeface="Montserrat" panose="00000500000000000000" pitchFamily="2" charset="0"/>
              </a:rPr>
              <a:t>Partie Image : </a:t>
            </a:r>
          </a:p>
          <a:p>
            <a:pPr lvl="2" algn="just"/>
            <a:r>
              <a:rPr lang="fr-FR" dirty="0">
                <a:latin typeface="Montserrat" panose="00000500000000000000" pitchFamily="2" charset="0"/>
              </a:rPr>
              <a:t>Représenter</a:t>
            </a:r>
            <a:r>
              <a:rPr lang="fr-FR" b="0" i="0" dirty="0">
                <a:effectLst/>
                <a:latin typeface="Montserrat" panose="00000500000000000000" pitchFamily="2" charset="0"/>
              </a:rPr>
              <a:t> les images des produits avec des descripteurs : </a:t>
            </a:r>
            <a:r>
              <a:rPr lang="fr-FR" b="0" i="0" dirty="0" err="1">
                <a:effectLst/>
                <a:latin typeface="Montserrat" panose="00000500000000000000" pitchFamily="2" charset="0"/>
              </a:rPr>
              <a:t>apprroche</a:t>
            </a:r>
            <a:r>
              <a:rPr lang="fr-FR" b="0" i="0" dirty="0">
                <a:effectLst/>
                <a:latin typeface="Montserrat" panose="00000500000000000000" pitchFamily="2" charset="0"/>
              </a:rPr>
              <a:t> Bag of Visual </a:t>
            </a:r>
            <a:r>
              <a:rPr lang="fr-FR" b="0" i="0" dirty="0" err="1">
                <a:effectLst/>
                <a:latin typeface="Montserrat" panose="00000500000000000000" pitchFamily="2" charset="0"/>
              </a:rPr>
              <a:t>Words</a:t>
            </a:r>
            <a:r>
              <a:rPr lang="fr-FR" b="0" i="0" dirty="0">
                <a:effectLst/>
                <a:latin typeface="Montserrat" panose="00000500000000000000" pitchFamily="2" charset="0"/>
              </a:rPr>
              <a:t> </a:t>
            </a:r>
            <a:r>
              <a:rPr lang="fr-FR" b="1" i="0" dirty="0">
                <a:effectLst/>
                <a:latin typeface="Montserrat" panose="00000500000000000000" pitchFamily="2" charset="0"/>
              </a:rPr>
              <a:t>BOVW</a:t>
            </a:r>
            <a:r>
              <a:rPr lang="fr-FR" b="0" i="0" dirty="0">
                <a:effectLst/>
                <a:latin typeface="Montserrat" panose="00000500000000000000" pitchFamily="2" charset="0"/>
              </a:rPr>
              <a:t>, ou avec un </a:t>
            </a:r>
            <a:r>
              <a:rPr lang="fr-FR" b="1" i="0" dirty="0">
                <a:effectLst/>
                <a:latin typeface="Montserrat" panose="00000500000000000000" pitchFamily="2" charset="0"/>
              </a:rPr>
              <a:t>CNN</a:t>
            </a:r>
            <a:r>
              <a:rPr lang="fr-FR" b="0" i="0" dirty="0">
                <a:effectLst/>
                <a:latin typeface="Montserrat" panose="00000500000000000000" pitchFamily="2" charset="0"/>
              </a:rPr>
              <a:t> en </a:t>
            </a:r>
            <a:r>
              <a:rPr lang="fr-FR" b="1" i="0" dirty="0" err="1">
                <a:effectLst/>
                <a:latin typeface="Montserrat" panose="00000500000000000000" pitchFamily="2" charset="0"/>
              </a:rPr>
              <a:t>transfer</a:t>
            </a:r>
            <a:r>
              <a:rPr lang="fr-FR" b="1" i="0" dirty="0">
                <a:effectLst/>
                <a:latin typeface="Montserrat" panose="00000500000000000000" pitchFamily="2" charset="0"/>
              </a:rPr>
              <a:t> </a:t>
            </a:r>
            <a:r>
              <a:rPr lang="fr-FR" b="1" i="0" dirty="0" err="1">
                <a:effectLst/>
                <a:latin typeface="Montserrat" panose="00000500000000000000" pitchFamily="2" charset="0"/>
              </a:rPr>
              <a:t>learning</a:t>
            </a:r>
            <a:r>
              <a:rPr lang="fr-FR" b="1" i="0" dirty="0">
                <a:effectLst/>
                <a:latin typeface="Montserrat" panose="00000500000000000000" pitchFamily="2" charset="0"/>
              </a:rPr>
              <a:t> </a:t>
            </a:r>
            <a:endParaRPr lang="fr-FR" dirty="0">
              <a:latin typeface="Montserrat" panose="00000500000000000000" pitchFamily="2" charset="0"/>
            </a:endParaRPr>
          </a:p>
          <a:p>
            <a:pPr lvl="2" algn="just"/>
            <a:r>
              <a:rPr lang="fr-FR" dirty="0">
                <a:latin typeface="Montserrat" panose="00000500000000000000" pitchFamily="2" charset="0"/>
              </a:rPr>
              <a:t>Classifier les produits avec une méthode de classification  </a:t>
            </a:r>
            <a:r>
              <a:rPr lang="fr-FR" b="1" dirty="0">
                <a:latin typeface="Montserrat" panose="00000500000000000000" pitchFamily="2" charset="0"/>
              </a:rPr>
              <a:t>non supervisée</a:t>
            </a:r>
          </a:p>
          <a:p>
            <a:pPr lvl="1" algn="just"/>
            <a:r>
              <a:rPr lang="fr-FR" dirty="0">
                <a:latin typeface="Montserrat" panose="00000500000000000000" pitchFamily="2" charset="0"/>
              </a:rPr>
              <a:t>Combiner les meilleurs modèle NLP et Image</a:t>
            </a:r>
          </a:p>
          <a:p>
            <a:pPr lvl="1" algn="just"/>
            <a:r>
              <a:rPr lang="fr-FR" dirty="0">
                <a:latin typeface="Montserrat" panose="00000500000000000000" pitchFamily="2" charset="0"/>
              </a:rPr>
              <a:t>Tester le process de classification avec un </a:t>
            </a:r>
            <a:r>
              <a:rPr lang="fr-FR" b="1" dirty="0">
                <a:latin typeface="Montserrat" panose="00000500000000000000" pitchFamily="2" charset="0"/>
              </a:rPr>
              <a:t>modèle </a:t>
            </a:r>
            <a:r>
              <a:rPr lang="fr-FR" b="1" i="0" dirty="0">
                <a:effectLst/>
                <a:latin typeface="Montserrat" panose="00000500000000000000" pitchFamily="2" charset="0"/>
              </a:rPr>
              <a:t>supervisée</a:t>
            </a:r>
            <a:r>
              <a:rPr lang="fr-FR" b="0" i="0" dirty="0">
                <a:effectLst/>
                <a:latin typeface="Montserrat" panose="00000500000000000000" pitchFamily="2" charset="0"/>
              </a:rPr>
              <a:t> (classifieur </a:t>
            </a:r>
            <a:r>
              <a:rPr lang="fr-FR" dirty="0">
                <a:latin typeface="Montserrat" panose="00000500000000000000" pitchFamily="2" charset="0"/>
              </a:rPr>
              <a:t>Gradient </a:t>
            </a:r>
            <a:r>
              <a:rPr lang="fr-FR" dirty="0" err="1">
                <a:latin typeface="Montserrat" panose="00000500000000000000" pitchFamily="2" charset="0"/>
              </a:rPr>
              <a:t>Boosting</a:t>
            </a:r>
            <a:r>
              <a:rPr lang="fr-FR" dirty="0">
                <a:latin typeface="Montserrat" panose="00000500000000000000" pitchFamily="2" charset="0"/>
              </a:rPr>
              <a:t> ou autre</a:t>
            </a:r>
            <a:r>
              <a:rPr lang="fr-FR" b="0" i="0" dirty="0">
                <a:effectLst/>
                <a:latin typeface="Montserrat" panose="00000500000000000000" pitchFamily="2" charset="0"/>
              </a:rPr>
              <a:t>)</a:t>
            </a:r>
          </a:p>
          <a:p>
            <a:pPr lvl="1" algn="just"/>
            <a:r>
              <a:rPr lang="fr-FR" dirty="0">
                <a:latin typeface="Montserrat" panose="00000500000000000000" pitchFamily="2" charset="0"/>
              </a:rPr>
              <a:t>Evaluer la </a:t>
            </a:r>
            <a:r>
              <a:rPr lang="fr-FR" b="1" dirty="0">
                <a:latin typeface="Montserrat" panose="00000500000000000000" pitchFamily="2" charset="0"/>
              </a:rPr>
              <a:t>faisabilité</a:t>
            </a:r>
            <a:r>
              <a:rPr lang="fr-FR" dirty="0">
                <a:latin typeface="Montserrat" panose="00000500000000000000" pitchFamily="2" charset="0"/>
              </a:rPr>
              <a:t> de moteur de classification </a:t>
            </a:r>
          </a:p>
          <a:p>
            <a:pPr lvl="1" algn="just"/>
            <a:r>
              <a:rPr lang="fr-FR" dirty="0">
                <a:latin typeface="Montserrat" panose="00000500000000000000" pitchFamily="2" charset="0"/>
              </a:rPr>
              <a:t>Prévoir la mise à jour du dataset et la durée de vie du modèle</a:t>
            </a:r>
          </a:p>
        </p:txBody>
      </p:sp>
      <p:sp>
        <p:nvSpPr>
          <p:cNvPr id="7" name="Espace réservé du numéro de diapositive 6">
            <a:extLst>
              <a:ext uri="{FF2B5EF4-FFF2-40B4-BE49-F238E27FC236}">
                <a16:creationId xmlns:a16="http://schemas.microsoft.com/office/drawing/2014/main" id="{1566A9F3-9545-4682-8548-8EAEF4FDC665}"/>
              </a:ext>
            </a:extLst>
          </p:cNvPr>
          <p:cNvSpPr>
            <a:spLocks noGrp="1"/>
          </p:cNvSpPr>
          <p:nvPr>
            <p:ph type="sldNum" sz="quarter" idx="12"/>
          </p:nvPr>
        </p:nvSpPr>
        <p:spPr>
          <a:xfrm>
            <a:off x="11153105" y="6488800"/>
            <a:ext cx="1052508" cy="365125"/>
          </a:xfrm>
        </p:spPr>
        <p:txBody>
          <a:bodyPr/>
          <a:lstStyle/>
          <a:p>
            <a:fld id="{001A16A6-65E7-49EC-B0E0-2BD1E525C29C}" type="slidenum">
              <a:rPr lang="fr-FR" smtClean="0"/>
              <a:t>5</a:t>
            </a:fld>
            <a:endParaRPr lang="fr-FR" dirty="0"/>
          </a:p>
        </p:txBody>
      </p:sp>
    </p:spTree>
    <p:extLst>
      <p:ext uri="{BB962C8B-B14F-4D97-AF65-F5344CB8AC3E}">
        <p14:creationId xmlns:p14="http://schemas.microsoft.com/office/powerpoint/2010/main" val="2810316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3DD1ED9-7847-4E1F-8455-6A5ECF646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31A3DFEF-67D3-4CCE-BFE8-397D542A4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24E4445D-D137-4867-B463-009D641E9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CC80D46F-EE5E-4AF1-A8B9-B9948FF66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2" name="Titre 1">
            <a:extLst>
              <a:ext uri="{FF2B5EF4-FFF2-40B4-BE49-F238E27FC236}">
                <a16:creationId xmlns:a16="http://schemas.microsoft.com/office/drawing/2014/main" id="{A1ADC0A9-25B4-4549-A0F0-A31ECF9E036A}"/>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dirty="0" err="1">
                <a:solidFill>
                  <a:schemeClr val="accent1"/>
                </a:solidFill>
              </a:rPr>
              <a:t>Analyse</a:t>
            </a:r>
            <a:r>
              <a:rPr lang="en-US" sz="4800" dirty="0">
                <a:solidFill>
                  <a:schemeClr val="accent1"/>
                </a:solidFill>
              </a:rPr>
              <a:t> </a:t>
            </a:r>
            <a:r>
              <a:rPr lang="en-US" sz="4800" dirty="0" err="1">
                <a:solidFill>
                  <a:schemeClr val="accent1"/>
                </a:solidFill>
              </a:rPr>
              <a:t>exploratoire</a:t>
            </a:r>
            <a:endParaRPr lang="en-US" sz="4800" dirty="0">
              <a:solidFill>
                <a:schemeClr val="accent1"/>
              </a:solidFill>
            </a:endParaRPr>
          </a:p>
        </p:txBody>
      </p:sp>
      <p:sp>
        <p:nvSpPr>
          <p:cNvPr id="18" name="Rectangle 17">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 name="Espace réservé du numéro de diapositive 2">
            <a:extLst>
              <a:ext uri="{FF2B5EF4-FFF2-40B4-BE49-F238E27FC236}">
                <a16:creationId xmlns:a16="http://schemas.microsoft.com/office/drawing/2014/main" id="{29CE452D-A9D0-4943-BB7D-F78737688057}"/>
              </a:ext>
            </a:extLst>
          </p:cNvPr>
          <p:cNvSpPr>
            <a:spLocks noGrp="1"/>
          </p:cNvSpPr>
          <p:nvPr>
            <p:ph type="sldNum" sz="quarter" idx="12"/>
          </p:nvPr>
        </p:nvSpPr>
        <p:spPr>
          <a:xfrm>
            <a:off x="11139492" y="6492875"/>
            <a:ext cx="1052508" cy="365125"/>
          </a:xfrm>
        </p:spPr>
        <p:txBody>
          <a:bodyPr/>
          <a:lstStyle/>
          <a:p>
            <a:fld id="{001A16A6-65E7-49EC-B0E0-2BD1E525C29C}" type="slidenum">
              <a:rPr lang="fr-FR" smtClean="0"/>
              <a:t>6</a:t>
            </a:fld>
            <a:endParaRPr lang="fr-FR"/>
          </a:p>
        </p:txBody>
      </p:sp>
    </p:spTree>
    <p:extLst>
      <p:ext uri="{BB962C8B-B14F-4D97-AF65-F5344CB8AC3E}">
        <p14:creationId xmlns:p14="http://schemas.microsoft.com/office/powerpoint/2010/main" val="4268665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7008E06-A7F1-4AE0-9198-2B10E1654B67}"/>
              </a:ext>
            </a:extLst>
          </p:cNvPr>
          <p:cNvSpPr>
            <a:spLocks noGrp="1"/>
          </p:cNvSpPr>
          <p:nvPr>
            <p:ph type="sldNum" sz="quarter" idx="12"/>
          </p:nvPr>
        </p:nvSpPr>
        <p:spPr>
          <a:xfrm>
            <a:off x="11139490" y="6492875"/>
            <a:ext cx="1052510" cy="365125"/>
          </a:xfrm>
        </p:spPr>
        <p:txBody>
          <a:bodyPr/>
          <a:lstStyle/>
          <a:p>
            <a:fld id="{001A16A6-65E7-49EC-B0E0-2BD1E525C29C}" type="slidenum">
              <a:rPr lang="fr-FR" smtClean="0"/>
              <a:t>7</a:t>
            </a:fld>
            <a:endParaRPr lang="fr-FR"/>
          </a:p>
        </p:txBody>
      </p:sp>
      <p:sp>
        <p:nvSpPr>
          <p:cNvPr id="2" name="Titre 1">
            <a:extLst>
              <a:ext uri="{FF2B5EF4-FFF2-40B4-BE49-F238E27FC236}">
                <a16:creationId xmlns:a16="http://schemas.microsoft.com/office/drawing/2014/main" id="{0B299C66-25A4-4501-95CF-2C75EF5D2106}"/>
              </a:ext>
            </a:extLst>
          </p:cNvPr>
          <p:cNvSpPr>
            <a:spLocks noGrp="1"/>
          </p:cNvSpPr>
          <p:nvPr>
            <p:ph type="title" idx="4294967295"/>
          </p:nvPr>
        </p:nvSpPr>
        <p:spPr>
          <a:xfrm>
            <a:off x="408371" y="-434670"/>
            <a:ext cx="11029950" cy="1014413"/>
          </a:xfrm>
        </p:spPr>
        <p:txBody>
          <a:bodyPr/>
          <a:lstStyle/>
          <a:p>
            <a:r>
              <a:rPr lang="fr-FR" dirty="0">
                <a:solidFill>
                  <a:schemeClr val="tx1"/>
                </a:solidFill>
              </a:rPr>
              <a:t>Dataset des produits </a:t>
            </a:r>
          </a:p>
        </p:txBody>
      </p:sp>
      <p:pic>
        <p:nvPicPr>
          <p:cNvPr id="6" name="Image 5" descr="Une image contenant texte, orange, fermer, capture d’écran&#10;&#10;Description générée automatiquement">
            <a:extLst>
              <a:ext uri="{FF2B5EF4-FFF2-40B4-BE49-F238E27FC236}">
                <a16:creationId xmlns:a16="http://schemas.microsoft.com/office/drawing/2014/main" id="{12A6502B-F3AC-4EA5-96DD-F3E3A20A7D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6725" y="597135"/>
            <a:ext cx="4376040" cy="541366"/>
          </a:xfrm>
          <a:prstGeom prst="rect">
            <a:avLst/>
          </a:prstGeom>
        </p:spPr>
      </p:pic>
      <p:pic>
        <p:nvPicPr>
          <p:cNvPr id="8" name="Image 7" descr="Une image contenant texte&#10;&#10;Description générée automatiquement">
            <a:extLst>
              <a:ext uri="{FF2B5EF4-FFF2-40B4-BE49-F238E27FC236}">
                <a16:creationId xmlns:a16="http://schemas.microsoft.com/office/drawing/2014/main" id="{ACE19EED-8E62-4979-9188-27802408F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3070" y="1021707"/>
            <a:ext cx="6946668" cy="1926902"/>
          </a:xfrm>
          <a:prstGeom prst="rect">
            <a:avLst/>
          </a:prstGeom>
        </p:spPr>
      </p:pic>
      <p:pic>
        <p:nvPicPr>
          <p:cNvPr id="10" name="Image 9">
            <a:extLst>
              <a:ext uri="{FF2B5EF4-FFF2-40B4-BE49-F238E27FC236}">
                <a16:creationId xmlns:a16="http://schemas.microsoft.com/office/drawing/2014/main" id="{E404B623-0B59-49F1-8EB7-322A8D8CE0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9867" y="6492875"/>
            <a:ext cx="2837545" cy="365125"/>
          </a:xfrm>
          <a:prstGeom prst="rect">
            <a:avLst/>
          </a:prstGeom>
        </p:spPr>
      </p:pic>
      <p:pic>
        <p:nvPicPr>
          <p:cNvPr id="12" name="Image 11">
            <a:extLst>
              <a:ext uri="{FF2B5EF4-FFF2-40B4-BE49-F238E27FC236}">
                <a16:creationId xmlns:a16="http://schemas.microsoft.com/office/drawing/2014/main" id="{14320573-1B0B-4AD1-9C18-2A4BD518D4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8371" y="3373181"/>
            <a:ext cx="5378122" cy="2581305"/>
          </a:xfrm>
          <a:prstGeom prst="rect">
            <a:avLst/>
          </a:prstGeom>
        </p:spPr>
      </p:pic>
      <p:sp>
        <p:nvSpPr>
          <p:cNvPr id="14" name="Espace réservé du contenu 2">
            <a:extLst>
              <a:ext uri="{FF2B5EF4-FFF2-40B4-BE49-F238E27FC236}">
                <a16:creationId xmlns:a16="http://schemas.microsoft.com/office/drawing/2014/main" id="{945F623F-8C2E-4F91-B8BD-2B39FCF32B85}"/>
              </a:ext>
            </a:extLst>
          </p:cNvPr>
          <p:cNvSpPr txBox="1">
            <a:spLocks/>
          </p:cNvSpPr>
          <p:nvPr/>
        </p:nvSpPr>
        <p:spPr>
          <a:xfrm>
            <a:off x="88546" y="-47278"/>
            <a:ext cx="11029950" cy="4805690"/>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fr-FR" dirty="0"/>
              <a:t>Les dimensions du </a:t>
            </a:r>
            <a:r>
              <a:rPr lang="fr-FR" dirty="0" err="1"/>
              <a:t>datasets</a:t>
            </a:r>
            <a:r>
              <a:rPr lang="fr-FR" dirty="0"/>
              <a:t> : 1050 produits sur 7 catégories. Les 7 catégories obtenues : </a:t>
            </a:r>
          </a:p>
          <a:p>
            <a:r>
              <a:rPr lang="fr-FR" dirty="0"/>
              <a:t>Aperçu des données </a:t>
            </a:r>
          </a:p>
          <a:p>
            <a:endParaRPr lang="fr-FR" dirty="0"/>
          </a:p>
          <a:p>
            <a:endParaRPr lang="fr-FR" dirty="0"/>
          </a:p>
          <a:p>
            <a:endParaRPr lang="fr-FR" dirty="0"/>
          </a:p>
          <a:p>
            <a:pPr marL="0" indent="0">
              <a:buNone/>
            </a:pPr>
            <a:endParaRPr lang="fr-FR" dirty="0"/>
          </a:p>
          <a:p>
            <a:r>
              <a:rPr lang="fr-FR" dirty="0"/>
              <a:t>La répartition des produits par catégorie est équilibrée</a:t>
            </a:r>
          </a:p>
          <a:p>
            <a:endParaRPr lang="fr-FR" dirty="0"/>
          </a:p>
          <a:p>
            <a:endParaRPr lang="fr-FR" dirty="0"/>
          </a:p>
        </p:txBody>
      </p:sp>
      <p:sp>
        <p:nvSpPr>
          <p:cNvPr id="21" name="Rectangle 20">
            <a:extLst>
              <a:ext uri="{FF2B5EF4-FFF2-40B4-BE49-F238E27FC236}">
                <a16:creationId xmlns:a16="http://schemas.microsoft.com/office/drawing/2014/main" id="{3B1974EC-1341-4323-81E7-D5F6D9236BB7}"/>
              </a:ext>
            </a:extLst>
          </p:cNvPr>
          <p:cNvSpPr/>
          <p:nvPr/>
        </p:nvSpPr>
        <p:spPr>
          <a:xfrm>
            <a:off x="11503267" y="878308"/>
            <a:ext cx="1052510" cy="277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a:extLst>
              <a:ext uri="{FF2B5EF4-FFF2-40B4-BE49-F238E27FC236}">
                <a16:creationId xmlns:a16="http://schemas.microsoft.com/office/drawing/2014/main" id="{46349D0C-B1D0-497E-B113-22FA3F0AC186}"/>
              </a:ext>
            </a:extLst>
          </p:cNvPr>
          <p:cNvSpPr/>
          <p:nvPr/>
        </p:nvSpPr>
        <p:spPr>
          <a:xfrm>
            <a:off x="8276725" y="579743"/>
            <a:ext cx="469052" cy="185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ZoneTexte 22">
            <a:extLst>
              <a:ext uri="{FF2B5EF4-FFF2-40B4-BE49-F238E27FC236}">
                <a16:creationId xmlns:a16="http://schemas.microsoft.com/office/drawing/2014/main" id="{4614A33A-9BA8-45FE-98ED-C1D49F33BB4C}"/>
              </a:ext>
            </a:extLst>
          </p:cNvPr>
          <p:cNvSpPr txBox="1"/>
          <p:nvPr/>
        </p:nvSpPr>
        <p:spPr>
          <a:xfrm>
            <a:off x="49432" y="6123543"/>
            <a:ext cx="6096000" cy="369332"/>
          </a:xfrm>
          <a:prstGeom prst="rect">
            <a:avLst/>
          </a:prstGeom>
          <a:noFill/>
        </p:spPr>
        <p:txBody>
          <a:bodyPr wrap="square">
            <a:spAutoFit/>
          </a:bodyPr>
          <a:lstStyle/>
          <a:p>
            <a:r>
              <a:rPr lang="fr-FR" dirty="0"/>
              <a:t>Sur la description, le nombre moyen de mots après nettoyage est :  </a:t>
            </a:r>
          </a:p>
        </p:txBody>
      </p:sp>
      <p:pic>
        <p:nvPicPr>
          <p:cNvPr id="24" name="Image 23">
            <a:extLst>
              <a:ext uri="{FF2B5EF4-FFF2-40B4-BE49-F238E27FC236}">
                <a16:creationId xmlns:a16="http://schemas.microsoft.com/office/drawing/2014/main" id="{E1797AB9-5BC0-47D1-ACA1-C24477A9E0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7531" y="2948609"/>
            <a:ext cx="4664317" cy="3179619"/>
          </a:xfrm>
          <a:prstGeom prst="rect">
            <a:avLst/>
          </a:prstGeom>
        </p:spPr>
      </p:pic>
      <p:sp>
        <p:nvSpPr>
          <p:cNvPr id="25" name="Espace réservé du contenu 2">
            <a:extLst>
              <a:ext uri="{FF2B5EF4-FFF2-40B4-BE49-F238E27FC236}">
                <a16:creationId xmlns:a16="http://schemas.microsoft.com/office/drawing/2014/main" id="{F7EF5FCB-133F-4B65-86D5-5DF2C06DA979}"/>
              </a:ext>
            </a:extLst>
          </p:cNvPr>
          <p:cNvSpPr txBox="1">
            <a:spLocks/>
          </p:cNvSpPr>
          <p:nvPr/>
        </p:nvSpPr>
        <p:spPr>
          <a:xfrm>
            <a:off x="6298592" y="5843496"/>
            <a:ext cx="5812468" cy="1102976"/>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None/>
            </a:pPr>
            <a:r>
              <a:rPr lang="fr-FR" dirty="0">
                <a:solidFill>
                  <a:schemeClr val="tx1"/>
                </a:solidFill>
              </a:rPr>
              <a:t>Nombre d’occurrence sur les mots les plus fréquents du corpus composé de toutes les descriptions des produits</a:t>
            </a:r>
          </a:p>
        </p:txBody>
      </p:sp>
    </p:spTree>
    <p:extLst>
      <p:ext uri="{BB962C8B-B14F-4D97-AF65-F5344CB8AC3E}">
        <p14:creationId xmlns:p14="http://schemas.microsoft.com/office/powerpoint/2010/main" val="1093193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AE5448D7-EE54-4EFE-B802-DCFC3AABFE1F}"/>
              </a:ext>
            </a:extLst>
          </p:cNvPr>
          <p:cNvSpPr>
            <a:spLocks noGrp="1"/>
          </p:cNvSpPr>
          <p:nvPr>
            <p:ph type="sldNum" sz="quarter" idx="12"/>
          </p:nvPr>
        </p:nvSpPr>
        <p:spPr>
          <a:xfrm>
            <a:off x="11139490" y="6492875"/>
            <a:ext cx="1052510" cy="365125"/>
          </a:xfrm>
        </p:spPr>
        <p:txBody>
          <a:bodyPr/>
          <a:lstStyle/>
          <a:p>
            <a:fld id="{001A16A6-65E7-49EC-B0E0-2BD1E525C29C}" type="slidenum">
              <a:rPr lang="fr-FR" smtClean="0"/>
              <a:t>8</a:t>
            </a:fld>
            <a:endParaRPr lang="fr-FR" dirty="0"/>
          </a:p>
        </p:txBody>
      </p:sp>
      <p:sp>
        <p:nvSpPr>
          <p:cNvPr id="2" name="Titre 1">
            <a:extLst>
              <a:ext uri="{FF2B5EF4-FFF2-40B4-BE49-F238E27FC236}">
                <a16:creationId xmlns:a16="http://schemas.microsoft.com/office/drawing/2014/main" id="{DDB7CE9B-5F62-4437-A6A1-3E0FA5103649}"/>
              </a:ext>
            </a:extLst>
          </p:cNvPr>
          <p:cNvSpPr>
            <a:spLocks noGrp="1"/>
          </p:cNvSpPr>
          <p:nvPr>
            <p:ph type="title" idx="4294967295"/>
          </p:nvPr>
        </p:nvSpPr>
        <p:spPr>
          <a:xfrm>
            <a:off x="390619" y="-522288"/>
            <a:ext cx="11029950" cy="1012826"/>
          </a:xfrm>
        </p:spPr>
        <p:txBody>
          <a:bodyPr/>
          <a:lstStyle/>
          <a:p>
            <a:r>
              <a:rPr lang="fr-FR" dirty="0">
                <a:solidFill>
                  <a:schemeClr val="tx1"/>
                </a:solidFill>
              </a:rPr>
              <a:t>Analyse exploratoire</a:t>
            </a:r>
          </a:p>
        </p:txBody>
      </p:sp>
      <p:sp>
        <p:nvSpPr>
          <p:cNvPr id="3" name="Espace réservé du contenu 2">
            <a:extLst>
              <a:ext uri="{FF2B5EF4-FFF2-40B4-BE49-F238E27FC236}">
                <a16:creationId xmlns:a16="http://schemas.microsoft.com/office/drawing/2014/main" id="{CDB1C39E-4120-4F37-8864-D1B94341C7EA}"/>
              </a:ext>
            </a:extLst>
          </p:cNvPr>
          <p:cNvSpPr>
            <a:spLocks noGrp="1"/>
          </p:cNvSpPr>
          <p:nvPr>
            <p:ph idx="4294967295"/>
          </p:nvPr>
        </p:nvSpPr>
        <p:spPr>
          <a:xfrm>
            <a:off x="3613209" y="829071"/>
            <a:ext cx="2742255" cy="2128694"/>
          </a:xfrm>
        </p:spPr>
        <p:txBody>
          <a:bodyPr>
            <a:normAutofit/>
          </a:bodyPr>
          <a:lstStyle/>
          <a:p>
            <a:pPr algn="just"/>
            <a:r>
              <a:rPr lang="fr-FR" dirty="0"/>
              <a:t>Variables numériques représentant les prix des produit d’importation et après réduction. Les deux variables sont répartis à gauche et non gaussiennes</a:t>
            </a:r>
          </a:p>
        </p:txBody>
      </p:sp>
      <p:sp>
        <p:nvSpPr>
          <p:cNvPr id="9" name="Espace réservé du contenu 2">
            <a:extLst>
              <a:ext uri="{FF2B5EF4-FFF2-40B4-BE49-F238E27FC236}">
                <a16:creationId xmlns:a16="http://schemas.microsoft.com/office/drawing/2014/main" id="{073C1AAF-8E7A-44C3-87AC-9C36C8F67C30}"/>
              </a:ext>
            </a:extLst>
          </p:cNvPr>
          <p:cNvSpPr txBox="1">
            <a:spLocks/>
          </p:cNvSpPr>
          <p:nvPr/>
        </p:nvSpPr>
        <p:spPr>
          <a:xfrm>
            <a:off x="9294920" y="758050"/>
            <a:ext cx="2645597" cy="1239273"/>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None/>
            </a:pPr>
            <a:r>
              <a:rPr lang="fr-FR" dirty="0"/>
              <a:t>Répartition des marques de 50 produits choisis de manière aléatoire. Nombre important de marques </a:t>
            </a:r>
            <a:r>
              <a:rPr lang="fr-FR" dirty="0">
                <a:sym typeface="Wingdings" panose="05000000000000000000" pitchFamily="2" charset="2"/>
              </a:rPr>
              <a:t></a:t>
            </a:r>
            <a:r>
              <a:rPr lang="fr-FR" dirty="0"/>
              <a:t> pas de marque prédominante</a:t>
            </a:r>
          </a:p>
        </p:txBody>
      </p:sp>
      <p:pic>
        <p:nvPicPr>
          <p:cNvPr id="11" name="Image 10">
            <a:extLst>
              <a:ext uri="{FF2B5EF4-FFF2-40B4-BE49-F238E27FC236}">
                <a16:creationId xmlns:a16="http://schemas.microsoft.com/office/drawing/2014/main" id="{CA0C104E-1956-4333-91F8-7C3A2097F3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663" y="590664"/>
            <a:ext cx="3876926" cy="2367101"/>
          </a:xfrm>
          <a:prstGeom prst="rect">
            <a:avLst/>
          </a:prstGeom>
        </p:spPr>
      </p:pic>
      <p:pic>
        <p:nvPicPr>
          <p:cNvPr id="14" name="Image 13">
            <a:extLst>
              <a:ext uri="{FF2B5EF4-FFF2-40B4-BE49-F238E27FC236}">
                <a16:creationId xmlns:a16="http://schemas.microsoft.com/office/drawing/2014/main" id="{ED706E78-751C-4C6F-9B07-006ABCE37E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4685" y="490538"/>
            <a:ext cx="2939456" cy="2650233"/>
          </a:xfrm>
          <a:prstGeom prst="rect">
            <a:avLst/>
          </a:prstGeom>
        </p:spPr>
      </p:pic>
      <p:sp>
        <p:nvSpPr>
          <p:cNvPr id="16" name="Espace réservé du contenu 2">
            <a:extLst>
              <a:ext uri="{FF2B5EF4-FFF2-40B4-BE49-F238E27FC236}">
                <a16:creationId xmlns:a16="http://schemas.microsoft.com/office/drawing/2014/main" id="{9F49DDBD-F606-46C1-9B1B-2A0C53A39045}"/>
              </a:ext>
            </a:extLst>
          </p:cNvPr>
          <p:cNvSpPr txBox="1">
            <a:spLocks/>
          </p:cNvSpPr>
          <p:nvPr/>
        </p:nvSpPr>
        <p:spPr>
          <a:xfrm>
            <a:off x="5440240" y="3296297"/>
            <a:ext cx="6348989" cy="319657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None/>
            </a:pPr>
            <a:r>
              <a:rPr lang="fr-FR" sz="1600" dirty="0"/>
              <a:t>Nombre d’occurrences sur les mots plus rares du corpus composé de toutes les descriptions des produits</a:t>
            </a:r>
          </a:p>
          <a:p>
            <a:pPr marL="0" indent="0" algn="just">
              <a:buNone/>
            </a:pPr>
            <a:endParaRPr lang="fr-FR" sz="1600" dirty="0"/>
          </a:p>
          <a:p>
            <a:pPr algn="just">
              <a:buFont typeface="Wingdings" panose="05000000000000000000" pitchFamily="2" charset="2"/>
              <a:buChar char="à"/>
            </a:pPr>
            <a:r>
              <a:rPr lang="fr-FR" sz="1600" dirty="0">
                <a:sym typeface="Wingdings" panose="05000000000000000000" pitchFamily="2" charset="2"/>
              </a:rPr>
              <a:t>Données à traiter champs description, champs catégorie transformé, champs id (pour avoir les noms des fichiers images)</a:t>
            </a:r>
          </a:p>
          <a:p>
            <a:pPr algn="just">
              <a:buFont typeface="Wingdings" panose="05000000000000000000" pitchFamily="2" charset="2"/>
              <a:buChar char="à"/>
            </a:pPr>
            <a:r>
              <a:rPr lang="fr-FR" sz="1600" dirty="0">
                <a:sym typeface="Wingdings" panose="05000000000000000000" pitchFamily="2" charset="2"/>
              </a:rPr>
              <a:t>Nous allons traiter les deux modalités de données pour la classification</a:t>
            </a:r>
            <a:endParaRPr lang="fr-FR" sz="1600" dirty="0"/>
          </a:p>
        </p:txBody>
      </p:sp>
      <p:pic>
        <p:nvPicPr>
          <p:cNvPr id="18" name="Image 17">
            <a:extLst>
              <a:ext uri="{FF2B5EF4-FFF2-40B4-BE49-F238E27FC236}">
                <a16:creationId xmlns:a16="http://schemas.microsoft.com/office/drawing/2014/main" id="{95413DDE-F1E8-4247-BB3C-67082FE971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844" y="3341024"/>
            <a:ext cx="4850569" cy="3329628"/>
          </a:xfrm>
          <a:prstGeom prst="rect">
            <a:avLst/>
          </a:prstGeom>
        </p:spPr>
      </p:pic>
    </p:spTree>
    <p:extLst>
      <p:ext uri="{BB962C8B-B14F-4D97-AF65-F5344CB8AC3E}">
        <p14:creationId xmlns:p14="http://schemas.microsoft.com/office/powerpoint/2010/main" val="3120425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3DD1ED9-7847-4E1F-8455-6A5ECF646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31A3DFEF-67D3-4CCE-BFE8-397D542A4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24E4445D-D137-4867-B463-009D641E9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CC80D46F-EE5E-4AF1-A8B9-B9948FF66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2" name="Titre 1">
            <a:extLst>
              <a:ext uri="{FF2B5EF4-FFF2-40B4-BE49-F238E27FC236}">
                <a16:creationId xmlns:a16="http://schemas.microsoft.com/office/drawing/2014/main" id="{A1ADC0A9-25B4-4549-A0F0-A31ECF9E036A}"/>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dirty="0">
                <a:solidFill>
                  <a:schemeClr val="accent1"/>
                </a:solidFill>
              </a:rPr>
              <a:t>Classification des </a:t>
            </a:r>
            <a:r>
              <a:rPr lang="en-US" sz="4800" dirty="0" err="1">
                <a:solidFill>
                  <a:schemeClr val="accent1"/>
                </a:solidFill>
              </a:rPr>
              <a:t>produits</a:t>
            </a:r>
            <a:endParaRPr lang="en-US" sz="4800" dirty="0">
              <a:solidFill>
                <a:schemeClr val="accent1"/>
              </a:solidFill>
            </a:endParaRPr>
          </a:p>
        </p:txBody>
      </p:sp>
      <p:sp>
        <p:nvSpPr>
          <p:cNvPr id="18" name="Rectangle 17">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 name="Espace réservé du numéro de diapositive 2">
            <a:extLst>
              <a:ext uri="{FF2B5EF4-FFF2-40B4-BE49-F238E27FC236}">
                <a16:creationId xmlns:a16="http://schemas.microsoft.com/office/drawing/2014/main" id="{0DFC7FD3-0908-4500-8086-0E88780EF8BE}"/>
              </a:ext>
            </a:extLst>
          </p:cNvPr>
          <p:cNvSpPr>
            <a:spLocks noGrp="1"/>
          </p:cNvSpPr>
          <p:nvPr>
            <p:ph type="sldNum" sz="quarter" idx="12"/>
          </p:nvPr>
        </p:nvSpPr>
        <p:spPr>
          <a:xfrm>
            <a:off x="11139492" y="6492875"/>
            <a:ext cx="1052508" cy="365125"/>
          </a:xfrm>
        </p:spPr>
        <p:txBody>
          <a:bodyPr/>
          <a:lstStyle/>
          <a:p>
            <a:fld id="{001A16A6-65E7-49EC-B0E0-2BD1E525C29C}" type="slidenum">
              <a:rPr lang="fr-FR" smtClean="0"/>
              <a:t>9</a:t>
            </a:fld>
            <a:endParaRPr lang="fr-FR"/>
          </a:p>
        </p:txBody>
      </p:sp>
    </p:spTree>
    <p:extLst>
      <p:ext uri="{BB962C8B-B14F-4D97-AF65-F5344CB8AC3E}">
        <p14:creationId xmlns:p14="http://schemas.microsoft.com/office/powerpoint/2010/main" val="18034108"/>
      </p:ext>
    </p:extLst>
  </p:cSld>
  <p:clrMapOvr>
    <a:masterClrMapping/>
  </p:clrMapOvr>
</p:sld>
</file>

<file path=ppt/theme/theme1.xml><?xml version="1.0" encoding="utf-8"?>
<a:theme xmlns:a="http://schemas.openxmlformats.org/drawingml/2006/main" name="Dividende">
  <a:themeElements>
    <a:clrScheme name="Personnalisé 1">
      <a:dk1>
        <a:sysClr val="windowText" lastClr="000000"/>
      </a:dk1>
      <a:lt1>
        <a:sysClr val="window" lastClr="FFFFFF"/>
      </a:lt1>
      <a:dk2>
        <a:srgbClr val="444D26"/>
      </a:dk2>
      <a:lt2>
        <a:srgbClr val="FEFAC9"/>
      </a:lt2>
      <a:accent1>
        <a:srgbClr val="4E74A3"/>
      </a:accent1>
      <a:accent2>
        <a:srgbClr val="0070C0"/>
      </a:accent2>
      <a:accent3>
        <a:srgbClr val="00B0F0"/>
      </a:accent3>
      <a:accent4>
        <a:srgbClr val="344D6C"/>
      </a:accent4>
      <a:accent5>
        <a:srgbClr val="DFCE04"/>
      </a:accent5>
      <a:accent6>
        <a:srgbClr val="FBEF59"/>
      </a:accent6>
      <a:hlink>
        <a:srgbClr val="FDF59C"/>
      </a:hlink>
      <a:folHlink>
        <a:srgbClr val="61B6E5"/>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ividende">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4BEC0EAF-CF86-4D49-B83B-56CC62D3CFF1}"/>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Dividende</Template>
  <TotalTime>27713</TotalTime>
  <Words>2961</Words>
  <Application>Microsoft Office PowerPoint</Application>
  <PresentationFormat>Grand écran</PresentationFormat>
  <Paragraphs>510</Paragraphs>
  <Slides>30</Slides>
  <Notes>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30</vt:i4>
      </vt:variant>
    </vt:vector>
  </HeadingPairs>
  <TitlesOfParts>
    <vt:vector size="38" baseType="lpstr">
      <vt:lpstr>Arial</vt:lpstr>
      <vt:lpstr>Calibri</vt:lpstr>
      <vt:lpstr>charter</vt:lpstr>
      <vt:lpstr>Garamond</vt:lpstr>
      <vt:lpstr>Montserrat</vt:lpstr>
      <vt:lpstr>Wingdings</vt:lpstr>
      <vt:lpstr>Wingdings 2</vt:lpstr>
      <vt:lpstr>Dividende</vt:lpstr>
      <vt:lpstr>Projet 6 : Classifiez automatiquement des biens de consommation</vt:lpstr>
      <vt:lpstr>Présentation PowerPoint</vt:lpstr>
      <vt:lpstr>Contexte, problématique et objectifs </vt:lpstr>
      <vt:lpstr>Contexte, problématiques et objectifs </vt:lpstr>
      <vt:lpstr>Contexte, problématiques et objectifs </vt:lpstr>
      <vt:lpstr>Analyse exploratoire</vt:lpstr>
      <vt:lpstr>Dataset des produits </vt:lpstr>
      <vt:lpstr>Analyse exploratoire</vt:lpstr>
      <vt:lpstr>Classification des produits</vt:lpstr>
      <vt:lpstr>Etapes de la classification des produits</vt:lpstr>
      <vt:lpstr>Traitement des descriptions textes</vt:lpstr>
      <vt:lpstr>Traitement sur le texte : vectorisation</vt:lpstr>
      <vt:lpstr>Présentation PowerPoint</vt:lpstr>
      <vt:lpstr>Vectorisation du texte : BOW et tf-idf </vt:lpstr>
      <vt:lpstr>Présentation PowerPoint</vt:lpstr>
      <vt:lpstr>Présentation PowerPoint</vt:lpstr>
      <vt:lpstr>Présentation PowerPoint</vt:lpstr>
      <vt:lpstr>Présentation PowerPoint</vt:lpstr>
      <vt:lpstr>Traitement des images des produits</vt:lpstr>
      <vt:lpstr>Traitement des images </vt:lpstr>
      <vt:lpstr>Présentation PowerPoint</vt:lpstr>
      <vt:lpstr>Approche Bovw </vt:lpstr>
      <vt:lpstr>Résultats BOVW</vt:lpstr>
      <vt:lpstr>Approche à base de CNN</vt:lpstr>
      <vt:lpstr>Résultats VGG-16: </vt:lpstr>
      <vt:lpstr>Combinaison des approches texte et image</vt:lpstr>
      <vt:lpstr>Interprétation et Mise à jour</vt:lpstr>
      <vt:lpstr>Synthèse et conclusion</vt:lpstr>
      <vt:lpstr>Synthèse et conclusion</vt:lpstr>
      <vt:lpstr>Merci pour votre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ATIG Olfa</dc:creator>
  <cp:lastModifiedBy>ATIG Olfa</cp:lastModifiedBy>
  <cp:revision>73</cp:revision>
  <dcterms:created xsi:type="dcterms:W3CDTF">2021-09-18T22:29:47Z</dcterms:created>
  <dcterms:modified xsi:type="dcterms:W3CDTF">2021-10-29T21:59:46Z</dcterms:modified>
</cp:coreProperties>
</file>